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72" r:id="rId5"/>
    <p:sldId id="273" r:id="rId6"/>
    <p:sldId id="280" r:id="rId7"/>
    <p:sldId id="281" r:id="rId8"/>
    <p:sldId id="282" r:id="rId9"/>
    <p:sldId id="287" r:id="rId10"/>
    <p:sldId id="283" r:id="rId11"/>
    <p:sldId id="286" r:id="rId12"/>
    <p:sldId id="284" r:id="rId13"/>
    <p:sldId id="285" r:id="rId14"/>
    <p:sldId id="258" r:id="rId15"/>
    <p:sldId id="260" r:id="rId16"/>
    <p:sldId id="261" r:id="rId17"/>
    <p:sldId id="262" r:id="rId18"/>
    <p:sldId id="264" r:id="rId19"/>
    <p:sldId id="265" r:id="rId20"/>
    <p:sldId id="267" r:id="rId21"/>
    <p:sldId id="268" r:id="rId22"/>
    <p:sldId id="269" r:id="rId23"/>
    <p:sldId id="274" r:id="rId24"/>
    <p:sldId id="275" r:id="rId25"/>
    <p:sldId id="276" r:id="rId26"/>
    <p:sldId id="278" r:id="rId27"/>
    <p:sldId id="279" r:id="rId28"/>
    <p:sldId id="293" r:id="rId29"/>
    <p:sldId id="294" r:id="rId30"/>
    <p:sldId id="288" r:id="rId31"/>
    <p:sldId id="289" r:id="rId32"/>
    <p:sldId id="290" r:id="rId33"/>
    <p:sldId id="291"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09" d="100"/>
          <a:sy n="109" d="100"/>
        </p:scale>
        <p:origin x="6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29EBFF3-0C47-4040-8085-E7537C2DF25D}" type="datetimeFigureOut">
              <a:rPr lang="en-US" smtClean="0"/>
              <a:t>7/19/2023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F19906-07B5-4715-AD13-DE1BD93F813D}" type="slidenum">
              <a:rPr lang="en-US" smtClean="0"/>
              <a:t>‹#›</a:t>
            </a:fld>
            <a:endParaRPr lang="en-US"/>
          </a:p>
        </p:txBody>
      </p:sp>
    </p:spTree>
    <p:extLst>
      <p:ext uri="{BB962C8B-B14F-4D97-AF65-F5344CB8AC3E}">
        <p14:creationId xmlns:p14="http://schemas.microsoft.com/office/powerpoint/2010/main" val="2207915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9EBFF3-0C47-4040-8085-E7537C2DF25D}" type="datetimeFigureOut">
              <a:rPr lang="en-US" smtClean="0"/>
              <a:t>7/19/2023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F19906-07B5-4715-AD13-DE1BD93F813D}" type="slidenum">
              <a:rPr lang="en-US" smtClean="0"/>
              <a:t>‹#›</a:t>
            </a:fld>
            <a:endParaRPr lang="en-US"/>
          </a:p>
        </p:txBody>
      </p:sp>
    </p:spTree>
    <p:extLst>
      <p:ext uri="{BB962C8B-B14F-4D97-AF65-F5344CB8AC3E}">
        <p14:creationId xmlns:p14="http://schemas.microsoft.com/office/powerpoint/2010/main" val="1572840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9EBFF3-0C47-4040-8085-E7537C2DF25D}" type="datetimeFigureOut">
              <a:rPr lang="en-US" smtClean="0"/>
              <a:t>7/19/2023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F19906-07B5-4715-AD13-DE1BD93F813D}" type="slidenum">
              <a:rPr lang="en-US" smtClean="0"/>
              <a:t>‹#›</a:t>
            </a:fld>
            <a:endParaRPr lang="en-US"/>
          </a:p>
        </p:txBody>
      </p:sp>
    </p:spTree>
    <p:extLst>
      <p:ext uri="{BB962C8B-B14F-4D97-AF65-F5344CB8AC3E}">
        <p14:creationId xmlns:p14="http://schemas.microsoft.com/office/powerpoint/2010/main" val="2956678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9EBFF3-0C47-4040-8085-E7537C2DF25D}" type="datetimeFigureOut">
              <a:rPr lang="en-US" smtClean="0"/>
              <a:t>7/19/2023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F19906-07B5-4715-AD13-DE1BD93F813D}" type="slidenum">
              <a:rPr lang="en-US" smtClean="0"/>
              <a:t>‹#›</a:t>
            </a:fld>
            <a:endParaRPr lang="en-US"/>
          </a:p>
        </p:txBody>
      </p:sp>
    </p:spTree>
    <p:extLst>
      <p:ext uri="{BB962C8B-B14F-4D97-AF65-F5344CB8AC3E}">
        <p14:creationId xmlns:p14="http://schemas.microsoft.com/office/powerpoint/2010/main" val="4133880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29EBFF3-0C47-4040-8085-E7537C2DF25D}" type="datetimeFigureOut">
              <a:rPr lang="en-US" smtClean="0"/>
              <a:t>7/19/2023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F19906-07B5-4715-AD13-DE1BD93F813D}" type="slidenum">
              <a:rPr lang="en-US" smtClean="0"/>
              <a:t>‹#›</a:t>
            </a:fld>
            <a:endParaRPr lang="en-US"/>
          </a:p>
        </p:txBody>
      </p:sp>
    </p:spTree>
    <p:extLst>
      <p:ext uri="{BB962C8B-B14F-4D97-AF65-F5344CB8AC3E}">
        <p14:creationId xmlns:p14="http://schemas.microsoft.com/office/powerpoint/2010/main" val="1587423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29EBFF3-0C47-4040-8085-E7537C2DF25D}" type="datetimeFigureOut">
              <a:rPr lang="en-US" smtClean="0"/>
              <a:t>7/19/2023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F19906-07B5-4715-AD13-DE1BD93F813D}" type="slidenum">
              <a:rPr lang="en-US" smtClean="0"/>
              <a:t>‹#›</a:t>
            </a:fld>
            <a:endParaRPr lang="en-US"/>
          </a:p>
        </p:txBody>
      </p:sp>
    </p:spTree>
    <p:extLst>
      <p:ext uri="{BB962C8B-B14F-4D97-AF65-F5344CB8AC3E}">
        <p14:creationId xmlns:p14="http://schemas.microsoft.com/office/powerpoint/2010/main" val="2471678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29EBFF3-0C47-4040-8085-E7537C2DF25D}" type="datetimeFigureOut">
              <a:rPr lang="en-US" smtClean="0"/>
              <a:t>7/19/2023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F19906-07B5-4715-AD13-DE1BD93F813D}" type="slidenum">
              <a:rPr lang="en-US" smtClean="0"/>
              <a:t>‹#›</a:t>
            </a:fld>
            <a:endParaRPr lang="en-US"/>
          </a:p>
        </p:txBody>
      </p:sp>
    </p:spTree>
    <p:extLst>
      <p:ext uri="{BB962C8B-B14F-4D97-AF65-F5344CB8AC3E}">
        <p14:creationId xmlns:p14="http://schemas.microsoft.com/office/powerpoint/2010/main" val="104217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29EBFF3-0C47-4040-8085-E7537C2DF25D}" type="datetimeFigureOut">
              <a:rPr lang="en-US" smtClean="0"/>
              <a:t>7/19/2023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F19906-07B5-4715-AD13-DE1BD93F813D}" type="slidenum">
              <a:rPr lang="en-US" smtClean="0"/>
              <a:t>‹#›</a:t>
            </a:fld>
            <a:endParaRPr lang="en-US"/>
          </a:p>
        </p:txBody>
      </p:sp>
    </p:spTree>
    <p:extLst>
      <p:ext uri="{BB962C8B-B14F-4D97-AF65-F5344CB8AC3E}">
        <p14:creationId xmlns:p14="http://schemas.microsoft.com/office/powerpoint/2010/main" val="158264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9EBFF3-0C47-4040-8085-E7537C2DF25D}" type="datetimeFigureOut">
              <a:rPr lang="en-US" smtClean="0"/>
              <a:t>7/19/2023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F19906-07B5-4715-AD13-DE1BD93F813D}" type="slidenum">
              <a:rPr lang="en-US" smtClean="0"/>
              <a:t>‹#›</a:t>
            </a:fld>
            <a:endParaRPr lang="en-US"/>
          </a:p>
        </p:txBody>
      </p:sp>
    </p:spTree>
    <p:extLst>
      <p:ext uri="{BB962C8B-B14F-4D97-AF65-F5344CB8AC3E}">
        <p14:creationId xmlns:p14="http://schemas.microsoft.com/office/powerpoint/2010/main" val="2505546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9EBFF3-0C47-4040-8085-E7537C2DF25D}" type="datetimeFigureOut">
              <a:rPr lang="en-US" smtClean="0"/>
              <a:t>7/19/2023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F19906-07B5-4715-AD13-DE1BD93F813D}" type="slidenum">
              <a:rPr lang="en-US" smtClean="0"/>
              <a:t>‹#›</a:t>
            </a:fld>
            <a:endParaRPr lang="en-US"/>
          </a:p>
        </p:txBody>
      </p:sp>
    </p:spTree>
    <p:extLst>
      <p:ext uri="{BB962C8B-B14F-4D97-AF65-F5344CB8AC3E}">
        <p14:creationId xmlns:p14="http://schemas.microsoft.com/office/powerpoint/2010/main" val="470514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9EBFF3-0C47-4040-8085-E7537C2DF25D}" type="datetimeFigureOut">
              <a:rPr lang="en-US" smtClean="0"/>
              <a:t>7/19/2023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F19906-07B5-4715-AD13-DE1BD93F813D}" type="slidenum">
              <a:rPr lang="en-US" smtClean="0"/>
              <a:t>‹#›</a:t>
            </a:fld>
            <a:endParaRPr lang="en-US"/>
          </a:p>
        </p:txBody>
      </p:sp>
    </p:spTree>
    <p:extLst>
      <p:ext uri="{BB962C8B-B14F-4D97-AF65-F5344CB8AC3E}">
        <p14:creationId xmlns:p14="http://schemas.microsoft.com/office/powerpoint/2010/main" val="3916911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9EBFF3-0C47-4040-8085-E7537C2DF25D}" type="datetimeFigureOut">
              <a:rPr lang="en-US" smtClean="0"/>
              <a:t>7/19/2023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F19906-07B5-4715-AD13-DE1BD93F813D}" type="slidenum">
              <a:rPr lang="en-US" smtClean="0"/>
              <a:t>‹#›</a:t>
            </a:fld>
            <a:endParaRPr lang="en-US"/>
          </a:p>
        </p:txBody>
      </p:sp>
    </p:spTree>
    <p:extLst>
      <p:ext uri="{BB962C8B-B14F-4D97-AF65-F5344CB8AC3E}">
        <p14:creationId xmlns:p14="http://schemas.microsoft.com/office/powerpoint/2010/main" val="2310347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Sanger Sequencing Troubleshooting</a:t>
            </a:r>
          </a:p>
        </p:txBody>
      </p:sp>
      <p:sp>
        <p:nvSpPr>
          <p:cNvPr id="3" name="Subtitle 2"/>
          <p:cNvSpPr>
            <a:spLocks noGrp="1"/>
          </p:cNvSpPr>
          <p:nvPr>
            <p:ph type="subTitle" idx="1"/>
          </p:nvPr>
        </p:nvSpPr>
        <p:spPr>
          <a:xfrm>
            <a:off x="1524000" y="4598080"/>
            <a:ext cx="9144000" cy="1655762"/>
          </a:xfrm>
        </p:spPr>
        <p:txBody>
          <a:bodyPr/>
          <a:lstStyle/>
          <a:p>
            <a:r>
              <a:rPr lang="en-US" sz="3600" dirty="0"/>
              <a:t>OSUCCC Genomics Shared Resource</a:t>
            </a:r>
          </a:p>
          <a:p>
            <a:r>
              <a:rPr lang="en-US" sz="3200" dirty="0"/>
              <a:t>Christine Daugherty, MS</a:t>
            </a:r>
          </a:p>
          <a:p>
            <a:r>
              <a:rPr lang="en-US" dirty="0"/>
              <a:t>Laboratory Services Coordinator</a:t>
            </a:r>
          </a:p>
        </p:txBody>
      </p:sp>
    </p:spTree>
    <p:extLst>
      <p:ext uri="{BB962C8B-B14F-4D97-AF65-F5344CB8AC3E}">
        <p14:creationId xmlns:p14="http://schemas.microsoft.com/office/powerpoint/2010/main" val="167991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DNA Purity and Quality</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u="sng" dirty="0"/>
              <a:t>Tips: </a:t>
            </a:r>
            <a:endParaRPr lang="en-US" dirty="0"/>
          </a:p>
          <a:p>
            <a:r>
              <a:rPr lang="en-GB" dirty="0"/>
              <a:t>Avoid excessive freeze-thawing, exposure to UV light, etc. that DNA could degrade the DNA.  </a:t>
            </a:r>
            <a:endParaRPr lang="en-US" dirty="0"/>
          </a:p>
          <a:p>
            <a:r>
              <a:rPr lang="en-US" dirty="0"/>
              <a:t>Some bacterial strains are better than others for template preparation. </a:t>
            </a:r>
          </a:p>
          <a:p>
            <a:pPr lvl="1"/>
            <a:r>
              <a:rPr lang="en-US" dirty="0"/>
              <a:t>Some strains are known to release large amounts of endonucleases, inhibitory factors, etc. during lysis that may be difficult to remove.</a:t>
            </a:r>
          </a:p>
          <a:p>
            <a:pPr lvl="0"/>
            <a:r>
              <a:rPr lang="en-US" dirty="0">
                <a:solidFill>
                  <a:prstClr val="black"/>
                </a:solidFill>
              </a:rPr>
              <a:t>Don’t overload your plasmid prep kits as many impurities can be left behind.</a:t>
            </a:r>
          </a:p>
          <a:p>
            <a:r>
              <a:rPr lang="en-US" dirty="0"/>
              <a:t>Do not aggressively vortex during plasmid preps to avoid nicking the DNA.</a:t>
            </a:r>
          </a:p>
        </p:txBody>
      </p:sp>
    </p:spTree>
    <p:extLst>
      <p:ext uri="{BB962C8B-B14F-4D97-AF65-F5344CB8AC3E}">
        <p14:creationId xmlns:p14="http://schemas.microsoft.com/office/powerpoint/2010/main" val="2393300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594304"/>
          </a:xfrm>
        </p:spPr>
        <p:txBody>
          <a:bodyPr>
            <a:normAutofit fontScale="90000"/>
          </a:bodyPr>
          <a:lstStyle/>
          <a:p>
            <a:r>
              <a:rPr lang="en-US" b="1" dirty="0"/>
              <a:t>DNA Concentration</a:t>
            </a:r>
            <a:br>
              <a:rPr lang="en-US" b="1" dirty="0"/>
            </a:br>
            <a:r>
              <a:rPr lang="en-US" sz="3600" dirty="0"/>
              <a:t>Both low template concentration and high template concentration cause problems.</a:t>
            </a:r>
          </a:p>
        </p:txBody>
      </p:sp>
      <p:sp>
        <p:nvSpPr>
          <p:cNvPr id="4" name="Text Placeholder 3"/>
          <p:cNvSpPr>
            <a:spLocks noGrp="1"/>
          </p:cNvSpPr>
          <p:nvPr>
            <p:ph type="body" idx="1"/>
          </p:nvPr>
        </p:nvSpPr>
        <p:spPr/>
        <p:txBody>
          <a:bodyPr/>
          <a:lstStyle/>
          <a:p>
            <a:r>
              <a:rPr lang="en-US" dirty="0"/>
              <a:t>Low Concentration</a:t>
            </a:r>
          </a:p>
        </p:txBody>
      </p:sp>
      <p:sp>
        <p:nvSpPr>
          <p:cNvPr id="5" name="Content Placeholder 4"/>
          <p:cNvSpPr>
            <a:spLocks noGrp="1"/>
          </p:cNvSpPr>
          <p:nvPr>
            <p:ph sz="half" idx="2"/>
          </p:nvPr>
        </p:nvSpPr>
        <p:spPr/>
        <p:txBody>
          <a:bodyPr/>
          <a:lstStyle/>
          <a:p>
            <a:r>
              <a:rPr lang="en-US" dirty="0"/>
              <a:t>Results have low signal intensity.</a:t>
            </a:r>
          </a:p>
          <a:p>
            <a:r>
              <a:rPr lang="en-US" dirty="0"/>
              <a:t>Analysis software has difficulty in resolving the base peaks from background noise.</a:t>
            </a:r>
          </a:p>
        </p:txBody>
      </p:sp>
      <p:sp>
        <p:nvSpPr>
          <p:cNvPr id="6" name="Text Placeholder 5"/>
          <p:cNvSpPr>
            <a:spLocks noGrp="1"/>
          </p:cNvSpPr>
          <p:nvPr>
            <p:ph type="body" sz="quarter" idx="3"/>
          </p:nvPr>
        </p:nvSpPr>
        <p:spPr/>
        <p:txBody>
          <a:bodyPr/>
          <a:lstStyle/>
          <a:p>
            <a:r>
              <a:rPr lang="en-US" dirty="0"/>
              <a:t>High Concentration</a:t>
            </a:r>
          </a:p>
        </p:txBody>
      </p:sp>
      <p:sp>
        <p:nvSpPr>
          <p:cNvPr id="7" name="Content Placeholder 6"/>
          <p:cNvSpPr>
            <a:spLocks noGrp="1"/>
          </p:cNvSpPr>
          <p:nvPr>
            <p:ph sz="quarter" idx="4"/>
          </p:nvPr>
        </p:nvSpPr>
        <p:spPr/>
        <p:txBody>
          <a:bodyPr>
            <a:normAutofit fontScale="92500" lnSpcReduction="20000"/>
          </a:bodyPr>
          <a:lstStyle/>
          <a:p>
            <a:r>
              <a:rPr lang="en-US" sz="3000" dirty="0"/>
              <a:t>May cause electrophoresis issues by blocking the capillary and inhibiting the current, causing the sequencing reaction to move through the capillary abnormally.  </a:t>
            </a:r>
          </a:p>
          <a:p>
            <a:r>
              <a:rPr lang="en-US" sz="3000" dirty="0"/>
              <a:t>Too much template can also deplete the </a:t>
            </a:r>
            <a:r>
              <a:rPr lang="en-US" sz="3000" dirty="0" err="1"/>
              <a:t>dNTPs</a:t>
            </a:r>
            <a:r>
              <a:rPr lang="en-US" sz="3000" dirty="0"/>
              <a:t> early in the sequencing reaction, leading to a premature termination of the reaction.</a:t>
            </a:r>
          </a:p>
        </p:txBody>
      </p:sp>
    </p:spTree>
    <p:extLst>
      <p:ext uri="{BB962C8B-B14F-4D97-AF65-F5344CB8AC3E}">
        <p14:creationId xmlns:p14="http://schemas.microsoft.com/office/powerpoint/2010/main" val="433372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Other Considerations</a:t>
            </a:r>
          </a:p>
        </p:txBody>
      </p:sp>
      <p:sp>
        <p:nvSpPr>
          <p:cNvPr id="3" name="Content Placeholder 2"/>
          <p:cNvSpPr>
            <a:spLocks noGrp="1"/>
          </p:cNvSpPr>
          <p:nvPr>
            <p:ph idx="1"/>
          </p:nvPr>
        </p:nvSpPr>
        <p:spPr/>
        <p:txBody>
          <a:bodyPr/>
          <a:lstStyle/>
          <a:p>
            <a:r>
              <a:rPr lang="en-US" dirty="0"/>
              <a:t>Design your primer to function at the annealing temperature (60 C) that we use in the core.  </a:t>
            </a:r>
          </a:p>
          <a:p>
            <a:pPr lvl="1"/>
            <a:r>
              <a:rPr lang="en-US" dirty="0"/>
              <a:t>Because of the volume of samples we process we must use consensus cycling conditions for everyone.</a:t>
            </a:r>
          </a:p>
          <a:p>
            <a:r>
              <a:rPr lang="en-US" dirty="0"/>
              <a:t>Double check your calculations to insure you are submitting the correct amount of template and primer.</a:t>
            </a:r>
          </a:p>
          <a:p>
            <a:r>
              <a:rPr lang="en-US" dirty="0"/>
              <a:t>Do </a:t>
            </a:r>
            <a:r>
              <a:rPr lang="en-US" b="1" dirty="0"/>
              <a:t>not</a:t>
            </a:r>
            <a:r>
              <a:rPr lang="en-US" dirty="0"/>
              <a:t> use genomic DNA as a template.  First amplify the region of interest using PCR.  Sequence directly from the PCR product or by cloning it into a plasmid.</a:t>
            </a:r>
          </a:p>
          <a:p>
            <a:endParaRPr lang="en-US" dirty="0"/>
          </a:p>
        </p:txBody>
      </p:sp>
    </p:spTree>
    <p:extLst>
      <p:ext uri="{BB962C8B-B14F-4D97-AF65-F5344CB8AC3E}">
        <p14:creationId xmlns:p14="http://schemas.microsoft.com/office/powerpoint/2010/main" val="1131150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899" y="365125"/>
            <a:ext cx="11217729" cy="1006475"/>
          </a:xfrm>
        </p:spPr>
        <p:txBody>
          <a:bodyPr>
            <a:normAutofit/>
          </a:bodyPr>
          <a:lstStyle/>
          <a:p>
            <a:r>
              <a:rPr lang="en-US" sz="4000" dirty="0"/>
              <a:t>“</a:t>
            </a:r>
            <a:r>
              <a:rPr lang="en-US" sz="4000" b="1" dirty="0"/>
              <a:t>My sample worked fine before but this time it failed.</a:t>
            </a:r>
            <a:r>
              <a:rPr lang="en-US" sz="4000" dirty="0"/>
              <a:t>”</a:t>
            </a:r>
          </a:p>
        </p:txBody>
      </p:sp>
      <p:sp>
        <p:nvSpPr>
          <p:cNvPr id="3" name="Content Placeholder 2"/>
          <p:cNvSpPr>
            <a:spLocks noGrp="1"/>
          </p:cNvSpPr>
          <p:nvPr>
            <p:ph idx="1"/>
          </p:nvPr>
        </p:nvSpPr>
        <p:spPr>
          <a:xfrm>
            <a:off x="838200" y="1257300"/>
            <a:ext cx="10515600" cy="5470071"/>
          </a:xfrm>
        </p:spPr>
        <p:txBody>
          <a:bodyPr>
            <a:normAutofit/>
          </a:bodyPr>
          <a:lstStyle/>
          <a:p>
            <a:r>
              <a:rPr lang="en-US" dirty="0"/>
              <a:t>Your sample may have a weak signal.  </a:t>
            </a:r>
          </a:p>
          <a:p>
            <a:r>
              <a:rPr lang="en-US" dirty="0"/>
              <a:t>A weak sample may often “work” or fail when repeated.  </a:t>
            </a:r>
          </a:p>
          <a:p>
            <a:r>
              <a:rPr lang="en-US" dirty="0"/>
              <a:t>This is because there is bleed through of signal from adjacent capillaries.   </a:t>
            </a:r>
          </a:p>
          <a:p>
            <a:pPr lvl="1"/>
            <a:r>
              <a:rPr lang="en-US" dirty="0"/>
              <a:t>If your sample is in a capillary adjacent to a sample with a high signal, that sample’s signal will overpower the signal coming from your weak sample, making it appear as if it failed.  </a:t>
            </a:r>
          </a:p>
          <a:p>
            <a:pPr lvl="1"/>
            <a:r>
              <a:rPr lang="en-US" dirty="0"/>
              <a:t>If your weak sample was run adjacent to a blank capillary it will appear to “work” albeit with low signal.  </a:t>
            </a:r>
          </a:p>
          <a:p>
            <a:r>
              <a:rPr lang="en-US" dirty="0"/>
              <a:t>The signal from a neighboring capillary may be so strong that the sequence from that sample shows up in your data, making you think that the core has made a mistake in processing your samples.</a:t>
            </a:r>
          </a:p>
        </p:txBody>
      </p:sp>
    </p:spTree>
    <p:extLst>
      <p:ext uri="{BB962C8B-B14F-4D97-AF65-F5344CB8AC3E}">
        <p14:creationId xmlns:p14="http://schemas.microsoft.com/office/powerpoint/2010/main" val="1871854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Troubleshooting Sequencing Data</a:t>
            </a:r>
          </a:p>
        </p:txBody>
      </p:sp>
      <p:sp>
        <p:nvSpPr>
          <p:cNvPr id="5" name="Content Placeholder 4"/>
          <p:cNvSpPr>
            <a:spLocks noGrp="1"/>
          </p:cNvSpPr>
          <p:nvPr>
            <p:ph idx="1"/>
          </p:nvPr>
        </p:nvSpPr>
        <p:spPr/>
        <p:txBody>
          <a:bodyPr>
            <a:normAutofit/>
          </a:bodyPr>
          <a:lstStyle/>
          <a:p>
            <a:r>
              <a:rPr lang="en-US" dirty="0"/>
              <a:t>Dye Blobs</a:t>
            </a:r>
          </a:p>
          <a:p>
            <a:r>
              <a:rPr lang="en-US" dirty="0"/>
              <a:t>Spikes</a:t>
            </a:r>
          </a:p>
          <a:p>
            <a:r>
              <a:rPr lang="en-US" dirty="0" err="1"/>
              <a:t>Homopolymeric</a:t>
            </a:r>
            <a:r>
              <a:rPr lang="en-US" dirty="0"/>
              <a:t> Regions</a:t>
            </a:r>
          </a:p>
          <a:p>
            <a:r>
              <a:rPr lang="en-US" dirty="0"/>
              <a:t>Hard Stops (Truncated Sequences)</a:t>
            </a:r>
          </a:p>
          <a:p>
            <a:r>
              <a:rPr lang="en-US" dirty="0"/>
              <a:t>Mixed Peaks</a:t>
            </a:r>
          </a:p>
          <a:p>
            <a:r>
              <a:rPr lang="en-US" dirty="0"/>
              <a:t>Primer Dimers</a:t>
            </a:r>
          </a:p>
          <a:p>
            <a:r>
              <a:rPr lang="en-US" dirty="0"/>
              <a:t>Primer N-1</a:t>
            </a:r>
          </a:p>
          <a:p>
            <a:endParaRPr lang="en-US" dirty="0"/>
          </a:p>
        </p:txBody>
      </p:sp>
    </p:spTree>
    <p:extLst>
      <p:ext uri="{BB962C8B-B14F-4D97-AF65-F5344CB8AC3E}">
        <p14:creationId xmlns:p14="http://schemas.microsoft.com/office/powerpoint/2010/main" val="173693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Dye Blobs</a:t>
            </a:r>
          </a:p>
        </p:txBody>
      </p:sp>
      <p:sp>
        <p:nvSpPr>
          <p:cNvPr id="3" name="Content Placeholder 2"/>
          <p:cNvSpPr>
            <a:spLocks noGrp="1"/>
          </p:cNvSpPr>
          <p:nvPr>
            <p:ph sz="half" idx="1"/>
          </p:nvPr>
        </p:nvSpPr>
        <p:spPr/>
        <p:txBody>
          <a:bodyPr/>
          <a:lstStyle/>
          <a:p>
            <a:r>
              <a:rPr lang="en-US" dirty="0"/>
              <a:t>Unincorporated dye terminator molecules (</a:t>
            </a:r>
            <a:r>
              <a:rPr lang="en-US" dirty="0" err="1"/>
              <a:t>ddNTPs</a:t>
            </a:r>
            <a:r>
              <a:rPr lang="en-US" dirty="0"/>
              <a:t>) that were not removed during the cleanup reaction</a:t>
            </a:r>
          </a:p>
          <a:p>
            <a:r>
              <a:rPr lang="en-US" dirty="0"/>
              <a:t>They migrate around 60-90 </a:t>
            </a:r>
            <a:r>
              <a:rPr lang="en-US" dirty="0" err="1"/>
              <a:t>bp</a:t>
            </a:r>
            <a:r>
              <a:rPr lang="en-US" dirty="0"/>
              <a:t> &amp; 90-115 </a:t>
            </a:r>
            <a:r>
              <a:rPr lang="en-US" dirty="0" err="1"/>
              <a:t>bp</a:t>
            </a:r>
            <a:endParaRPr lang="en-US" dirty="0"/>
          </a:p>
          <a:p>
            <a:r>
              <a:rPr lang="en-US" dirty="0"/>
              <a:t>They are most often seen with samples of low signal strength</a:t>
            </a:r>
          </a:p>
        </p:txBody>
      </p:sp>
      <p:pic>
        <p:nvPicPr>
          <p:cNvPr id="5" name="Content Placeholder 6"/>
          <p:cNvPicPr>
            <a:picLocks noGrp="1"/>
          </p:cNvPicPr>
          <p:nvPr>
            <p:ph sz="half" idx="2"/>
          </p:nvPr>
        </p:nvPicPr>
        <p:blipFill>
          <a:blip r:embed="rId2">
            <a:extLst>
              <a:ext uri="{28A0092B-C50C-407E-A947-70E740481C1C}">
                <a14:useLocalDpi xmlns:a14="http://schemas.microsoft.com/office/drawing/2010/main" val="0"/>
              </a:ext>
            </a:extLst>
          </a:blip>
          <a:stretch>
            <a:fillRect/>
          </a:stretch>
        </p:blipFill>
        <p:spPr>
          <a:xfrm>
            <a:off x="6596742" y="1690689"/>
            <a:ext cx="4212771" cy="4171268"/>
          </a:xfrm>
          <a:prstGeom prst="rect">
            <a:avLst/>
          </a:prstGeom>
        </p:spPr>
      </p:pic>
    </p:spTree>
    <p:extLst>
      <p:ext uri="{BB962C8B-B14F-4D97-AF65-F5344CB8AC3E}">
        <p14:creationId xmlns:p14="http://schemas.microsoft.com/office/powerpoint/2010/main" val="2507519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Causes of Dye Blobs</a:t>
            </a:r>
          </a:p>
        </p:txBody>
      </p:sp>
      <p:sp>
        <p:nvSpPr>
          <p:cNvPr id="3" name="Content Placeholder 2"/>
          <p:cNvSpPr>
            <a:spLocks noGrp="1"/>
          </p:cNvSpPr>
          <p:nvPr>
            <p:ph idx="1"/>
          </p:nvPr>
        </p:nvSpPr>
        <p:spPr/>
        <p:txBody>
          <a:bodyPr/>
          <a:lstStyle/>
          <a:p>
            <a:pPr lvl="0"/>
            <a:r>
              <a:rPr lang="en-US" dirty="0"/>
              <a:t>Problem occurred during the sequencing clean up protocol.</a:t>
            </a:r>
          </a:p>
          <a:p>
            <a:pPr lvl="0"/>
            <a:r>
              <a:rPr lang="en-US" dirty="0"/>
              <a:t>Suboptimal sequencing reaction results in poor incorporation of </a:t>
            </a:r>
            <a:r>
              <a:rPr lang="en-US" dirty="0" err="1"/>
              <a:t>ddNTPs</a:t>
            </a:r>
            <a:r>
              <a:rPr lang="en-US" dirty="0"/>
              <a:t>, leading to an excess of unincorporated </a:t>
            </a:r>
            <a:r>
              <a:rPr lang="en-US" dirty="0" err="1"/>
              <a:t>ddNTPs</a:t>
            </a:r>
            <a:r>
              <a:rPr lang="en-US" dirty="0"/>
              <a:t> that can’t be removed by the clean up protocol.</a:t>
            </a:r>
          </a:p>
          <a:p>
            <a:pPr lvl="1"/>
            <a:r>
              <a:rPr lang="en-US" dirty="0"/>
              <a:t>Contaminates in the sample inhibited the sequencing reaction</a:t>
            </a:r>
          </a:p>
          <a:p>
            <a:pPr lvl="1"/>
            <a:r>
              <a:rPr lang="en-US" dirty="0"/>
              <a:t>Too little starting template means less overall proportion of </a:t>
            </a:r>
            <a:r>
              <a:rPr lang="en-US" dirty="0" err="1"/>
              <a:t>ddNTPs</a:t>
            </a:r>
            <a:r>
              <a:rPr lang="en-US" dirty="0"/>
              <a:t> are incorporated</a:t>
            </a:r>
          </a:p>
          <a:p>
            <a:endParaRPr lang="en-US" dirty="0"/>
          </a:p>
        </p:txBody>
      </p:sp>
    </p:spTree>
    <p:extLst>
      <p:ext uri="{BB962C8B-B14F-4D97-AF65-F5344CB8AC3E}">
        <p14:creationId xmlns:p14="http://schemas.microsoft.com/office/powerpoint/2010/main" val="546318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Solutions for Dye Blobs</a:t>
            </a:r>
          </a:p>
        </p:txBody>
      </p:sp>
      <p:sp>
        <p:nvSpPr>
          <p:cNvPr id="3" name="Content Placeholder 2"/>
          <p:cNvSpPr>
            <a:spLocks noGrp="1"/>
          </p:cNvSpPr>
          <p:nvPr>
            <p:ph idx="1"/>
          </p:nvPr>
        </p:nvSpPr>
        <p:spPr/>
        <p:txBody>
          <a:bodyPr/>
          <a:lstStyle/>
          <a:p>
            <a:pPr lvl="0"/>
            <a:r>
              <a:rPr lang="en-US" dirty="0"/>
              <a:t>Optimize the sequencing reaction – make sure correct amounts of template and primer are used.  Make sure template and primers are pure.</a:t>
            </a:r>
          </a:p>
          <a:p>
            <a:pPr lvl="0"/>
            <a:r>
              <a:rPr lang="en-US" dirty="0"/>
              <a:t>Sequence from the reverse direction to obtain the sequence obscured by the dye blob.</a:t>
            </a:r>
          </a:p>
          <a:p>
            <a:pPr lvl="0"/>
            <a:r>
              <a:rPr lang="en-US" dirty="0"/>
              <a:t>Design a primer further upstream so that the region of interest is no longer obscured by the dye blob. </a:t>
            </a:r>
          </a:p>
          <a:p>
            <a:endParaRPr lang="en-US" dirty="0"/>
          </a:p>
        </p:txBody>
      </p:sp>
    </p:spTree>
    <p:extLst>
      <p:ext uri="{BB962C8B-B14F-4D97-AF65-F5344CB8AC3E}">
        <p14:creationId xmlns:p14="http://schemas.microsoft.com/office/powerpoint/2010/main" val="1071432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Spikes</a:t>
            </a:r>
          </a:p>
        </p:txBody>
      </p:sp>
      <p:sp>
        <p:nvSpPr>
          <p:cNvPr id="4" name="Content Placeholder 3"/>
          <p:cNvSpPr>
            <a:spLocks noGrp="1"/>
          </p:cNvSpPr>
          <p:nvPr>
            <p:ph sz="half" idx="1"/>
          </p:nvPr>
        </p:nvSpPr>
        <p:spPr/>
        <p:txBody>
          <a:bodyPr/>
          <a:lstStyle/>
          <a:p>
            <a:r>
              <a:rPr lang="en-US" dirty="0"/>
              <a:t>Large peaks of all 4 colors at the same position that obscure the data.</a:t>
            </a:r>
          </a:p>
          <a:p>
            <a:endParaRPr lang="en-US" dirty="0"/>
          </a:p>
        </p:txBody>
      </p:sp>
      <p:pic>
        <p:nvPicPr>
          <p:cNvPr id="6" name="Content Placeholder 5"/>
          <p:cNvPicPr>
            <a:picLocks noGrp="1"/>
          </p:cNvPicPr>
          <p:nvPr>
            <p:ph sz="half" idx="2"/>
          </p:nvPr>
        </p:nvPicPr>
        <p:blipFill>
          <a:blip r:embed="rId2"/>
          <a:stretch>
            <a:fillRect/>
          </a:stretch>
        </p:blipFill>
        <p:spPr>
          <a:xfrm>
            <a:off x="6019800" y="1975757"/>
            <a:ext cx="5165271" cy="4201206"/>
          </a:xfrm>
          <a:prstGeom prst="rect">
            <a:avLst/>
          </a:prstGeom>
        </p:spPr>
      </p:pic>
    </p:spTree>
    <p:extLst>
      <p:ext uri="{BB962C8B-B14F-4D97-AF65-F5344CB8AC3E}">
        <p14:creationId xmlns:p14="http://schemas.microsoft.com/office/powerpoint/2010/main" val="4033329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t>Spikes</a:t>
            </a:r>
          </a:p>
        </p:txBody>
      </p:sp>
      <p:sp>
        <p:nvSpPr>
          <p:cNvPr id="6" name="Content Placeholder 5"/>
          <p:cNvSpPr>
            <a:spLocks noGrp="1"/>
          </p:cNvSpPr>
          <p:nvPr>
            <p:ph type="body" idx="1"/>
          </p:nvPr>
        </p:nvSpPr>
        <p:spPr/>
        <p:txBody>
          <a:bodyPr>
            <a:normAutofit/>
          </a:bodyPr>
          <a:lstStyle/>
          <a:p>
            <a:r>
              <a:rPr lang="en-US" dirty="0"/>
              <a:t>Causes of Spikes</a:t>
            </a:r>
          </a:p>
        </p:txBody>
      </p:sp>
      <p:sp>
        <p:nvSpPr>
          <p:cNvPr id="2" name="Content Placeholder 1"/>
          <p:cNvSpPr>
            <a:spLocks noGrp="1"/>
          </p:cNvSpPr>
          <p:nvPr>
            <p:ph sz="half" idx="2"/>
          </p:nvPr>
        </p:nvSpPr>
        <p:spPr/>
        <p:txBody>
          <a:bodyPr/>
          <a:lstStyle/>
          <a:p>
            <a:r>
              <a:rPr lang="en-US" dirty="0"/>
              <a:t>Small air bubbles, dust, or polymer crystals moving in the capillary through the path of the laser beam causing the laser light to refract onto the CCD camera.</a:t>
            </a:r>
          </a:p>
          <a:p>
            <a:endParaRPr lang="en-US" dirty="0"/>
          </a:p>
        </p:txBody>
      </p:sp>
      <p:sp>
        <p:nvSpPr>
          <p:cNvPr id="3" name="Text Placeholder 2"/>
          <p:cNvSpPr>
            <a:spLocks noGrp="1"/>
          </p:cNvSpPr>
          <p:nvPr>
            <p:ph type="body" sz="quarter" idx="3"/>
          </p:nvPr>
        </p:nvSpPr>
        <p:spPr/>
        <p:txBody>
          <a:bodyPr/>
          <a:lstStyle/>
          <a:p>
            <a:r>
              <a:rPr lang="en-US" dirty="0"/>
              <a:t>Solution for Spikes</a:t>
            </a:r>
          </a:p>
        </p:txBody>
      </p:sp>
      <p:sp>
        <p:nvSpPr>
          <p:cNvPr id="4" name="Content Placeholder 3"/>
          <p:cNvSpPr>
            <a:spLocks noGrp="1"/>
          </p:cNvSpPr>
          <p:nvPr>
            <p:ph sz="quarter" idx="4"/>
          </p:nvPr>
        </p:nvSpPr>
        <p:spPr/>
        <p:txBody>
          <a:bodyPr/>
          <a:lstStyle/>
          <a:p>
            <a:r>
              <a:rPr lang="en-US" dirty="0"/>
              <a:t>Re-run sample</a:t>
            </a:r>
          </a:p>
          <a:p>
            <a:endParaRPr lang="en-US" dirty="0"/>
          </a:p>
        </p:txBody>
      </p:sp>
    </p:spTree>
    <p:extLst>
      <p:ext uri="{BB962C8B-B14F-4D97-AF65-F5344CB8AC3E}">
        <p14:creationId xmlns:p14="http://schemas.microsoft.com/office/powerpoint/2010/main" val="2783323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5943"/>
            <a:ext cx="10515600" cy="910091"/>
          </a:xfrm>
        </p:spPr>
        <p:txBody>
          <a:bodyPr>
            <a:normAutofit/>
          </a:bodyPr>
          <a:lstStyle/>
          <a:p>
            <a:r>
              <a:rPr lang="en-US" b="1" dirty="0"/>
              <a:t>Good Sequencing Data</a:t>
            </a:r>
          </a:p>
        </p:txBody>
      </p:sp>
      <p:sp>
        <p:nvSpPr>
          <p:cNvPr id="3" name="Content Placeholder 2"/>
          <p:cNvSpPr>
            <a:spLocks noGrp="1"/>
          </p:cNvSpPr>
          <p:nvPr>
            <p:ph idx="1"/>
          </p:nvPr>
        </p:nvSpPr>
        <p:spPr>
          <a:xfrm>
            <a:off x="133804" y="1240971"/>
            <a:ext cx="11924392" cy="5408092"/>
          </a:xfrm>
        </p:spPr>
        <p:txBody>
          <a:bodyPr>
            <a:normAutofit/>
          </a:bodyPr>
          <a:lstStyle/>
          <a:p>
            <a:r>
              <a:rPr lang="en-US" dirty="0"/>
              <a:t>The least reliable data is at the beginning and end of the sequence even for well-prepared samples.  This is normal and a limitation of the technology.</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8102146" y="5245270"/>
            <a:ext cx="3956050" cy="1403793"/>
          </a:xfrm>
          <a:prstGeom prst="rect">
            <a:avLst/>
          </a:prstGeom>
        </p:spPr>
      </p:pic>
      <p:pic>
        <p:nvPicPr>
          <p:cNvPr id="8" name="Picture 7"/>
          <p:cNvPicPr/>
          <p:nvPr/>
        </p:nvPicPr>
        <p:blipFill>
          <a:blip r:embed="rId3">
            <a:extLst>
              <a:ext uri="{28A0092B-C50C-407E-A947-70E740481C1C}">
                <a14:useLocalDpi xmlns:a14="http://schemas.microsoft.com/office/drawing/2010/main" val="0"/>
              </a:ext>
            </a:extLst>
          </a:blip>
          <a:stretch>
            <a:fillRect/>
          </a:stretch>
        </p:blipFill>
        <p:spPr>
          <a:xfrm>
            <a:off x="3124200" y="3706540"/>
            <a:ext cx="5943600" cy="1403793"/>
          </a:xfrm>
          <a:prstGeom prst="rect">
            <a:avLst/>
          </a:prstGeom>
        </p:spPr>
      </p:pic>
      <p:pic>
        <p:nvPicPr>
          <p:cNvPr id="9" name="Picture 8"/>
          <p:cNvPicPr/>
          <p:nvPr/>
        </p:nvPicPr>
        <p:blipFill>
          <a:blip r:embed="rId4">
            <a:extLst>
              <a:ext uri="{28A0092B-C50C-407E-A947-70E740481C1C}">
                <a14:useLocalDpi xmlns:a14="http://schemas.microsoft.com/office/drawing/2010/main" val="0"/>
              </a:ext>
            </a:extLst>
          </a:blip>
          <a:stretch>
            <a:fillRect/>
          </a:stretch>
        </p:blipFill>
        <p:spPr>
          <a:xfrm>
            <a:off x="133804" y="2290240"/>
            <a:ext cx="4553585" cy="1281363"/>
          </a:xfrm>
          <a:prstGeom prst="rect">
            <a:avLst/>
          </a:prstGeom>
        </p:spPr>
      </p:pic>
    </p:spTree>
    <p:extLst>
      <p:ext uri="{BB962C8B-B14F-4D97-AF65-F5344CB8AC3E}">
        <p14:creationId xmlns:p14="http://schemas.microsoft.com/office/powerpoint/2010/main" val="38107996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Homopolymeric</a:t>
            </a:r>
            <a:r>
              <a:rPr lang="en-US" b="1" dirty="0"/>
              <a:t> Regions</a:t>
            </a:r>
          </a:p>
        </p:txBody>
      </p:sp>
      <p:sp>
        <p:nvSpPr>
          <p:cNvPr id="3" name="Content Placeholder 2"/>
          <p:cNvSpPr>
            <a:spLocks noGrp="1"/>
          </p:cNvSpPr>
          <p:nvPr>
            <p:ph sz="half" idx="1"/>
          </p:nvPr>
        </p:nvSpPr>
        <p:spPr/>
        <p:txBody>
          <a:bodyPr/>
          <a:lstStyle/>
          <a:p>
            <a:r>
              <a:rPr lang="en-US" dirty="0"/>
              <a:t>A long mononucleotide stretch (most often A or T). </a:t>
            </a:r>
          </a:p>
          <a:p>
            <a:pPr lvl="1"/>
            <a:r>
              <a:rPr lang="en-US" dirty="0"/>
              <a:t>Data before this encounter is good.</a:t>
            </a:r>
          </a:p>
          <a:p>
            <a:r>
              <a:rPr lang="en-US" dirty="0"/>
              <a:t>Data after the </a:t>
            </a:r>
            <a:r>
              <a:rPr lang="en-US" dirty="0" err="1"/>
              <a:t>homopolymeric</a:t>
            </a:r>
            <a:r>
              <a:rPr lang="en-US" dirty="0"/>
              <a:t> region shows double peaks and a wave-like pattern.</a:t>
            </a:r>
          </a:p>
          <a:p>
            <a:endParaRPr lang="en-US" dirty="0"/>
          </a:p>
        </p:txBody>
      </p:sp>
      <p:pic>
        <p:nvPicPr>
          <p:cNvPr id="5" name="Content Placeholder 4"/>
          <p:cNvPicPr>
            <a:picLocks noGrp="1"/>
          </p:cNvPicPr>
          <p:nvPr>
            <p:ph sz="half" idx="2"/>
          </p:nvPr>
        </p:nvPicPr>
        <p:blipFill>
          <a:blip r:embed="rId2">
            <a:extLst>
              <a:ext uri="{28A0092B-C50C-407E-A947-70E740481C1C}">
                <a14:useLocalDpi xmlns:a14="http://schemas.microsoft.com/office/drawing/2010/main" val="0"/>
              </a:ext>
            </a:extLst>
          </a:blip>
          <a:stretch>
            <a:fillRect/>
          </a:stretch>
        </p:blipFill>
        <p:spPr>
          <a:xfrm>
            <a:off x="5796643" y="1825625"/>
            <a:ext cx="6057900" cy="3466420"/>
          </a:xfrm>
          <a:prstGeom prst="rect">
            <a:avLst/>
          </a:prstGeom>
        </p:spPr>
      </p:pic>
    </p:spTree>
    <p:extLst>
      <p:ext uri="{BB962C8B-B14F-4D97-AF65-F5344CB8AC3E}">
        <p14:creationId xmlns:p14="http://schemas.microsoft.com/office/powerpoint/2010/main" val="38792016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t>What Causes </a:t>
            </a:r>
            <a:r>
              <a:rPr lang="en-US" b="1" dirty="0" err="1"/>
              <a:t>Homopolymeric</a:t>
            </a:r>
            <a:r>
              <a:rPr lang="en-US" b="1" dirty="0"/>
              <a:t> Regions?</a:t>
            </a:r>
          </a:p>
        </p:txBody>
      </p:sp>
      <p:sp>
        <p:nvSpPr>
          <p:cNvPr id="6" name="Content Placeholder 5"/>
          <p:cNvSpPr>
            <a:spLocks noGrp="1"/>
          </p:cNvSpPr>
          <p:nvPr>
            <p:ph idx="1"/>
          </p:nvPr>
        </p:nvSpPr>
        <p:spPr/>
        <p:txBody>
          <a:bodyPr/>
          <a:lstStyle/>
          <a:p>
            <a:r>
              <a:rPr lang="en-US" dirty="0"/>
              <a:t>During the sequencing reaction the growing strand may dissociate and reanneal at an incorrect location in the </a:t>
            </a:r>
            <a:r>
              <a:rPr lang="en-US" dirty="0" err="1"/>
              <a:t>homopolymeric</a:t>
            </a:r>
            <a:r>
              <a:rPr lang="en-US" dirty="0"/>
              <a:t> region of the template.  This results in the production of multiple products with varying lengths.</a:t>
            </a:r>
          </a:p>
          <a:p>
            <a:endParaRPr lang="en-US" dirty="0"/>
          </a:p>
        </p:txBody>
      </p:sp>
    </p:spTree>
    <p:extLst>
      <p:ext uri="{BB962C8B-B14F-4D97-AF65-F5344CB8AC3E}">
        <p14:creationId xmlns:p14="http://schemas.microsoft.com/office/powerpoint/2010/main" val="10314899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Solutions for </a:t>
            </a:r>
            <a:r>
              <a:rPr lang="en-US" b="1" dirty="0" err="1"/>
              <a:t>Homopolymeric</a:t>
            </a:r>
            <a:r>
              <a:rPr lang="en-US" b="1" dirty="0"/>
              <a:t> Regions</a:t>
            </a:r>
          </a:p>
        </p:txBody>
      </p:sp>
      <p:sp>
        <p:nvSpPr>
          <p:cNvPr id="3" name="Content Placeholder 2"/>
          <p:cNvSpPr>
            <a:spLocks noGrp="1"/>
          </p:cNvSpPr>
          <p:nvPr>
            <p:ph idx="1"/>
          </p:nvPr>
        </p:nvSpPr>
        <p:spPr/>
        <p:txBody>
          <a:bodyPr/>
          <a:lstStyle/>
          <a:p>
            <a:r>
              <a:rPr lang="en-US" dirty="0"/>
              <a:t>Try sequencing in the opposite direction.</a:t>
            </a:r>
          </a:p>
          <a:p>
            <a:r>
              <a:rPr lang="en-US" dirty="0"/>
              <a:t>It may help to design and use a primer which hybridizes close to the repeat region.</a:t>
            </a:r>
          </a:p>
          <a:p>
            <a:r>
              <a:rPr lang="en-US" dirty="0"/>
              <a:t>For poly A regions, use an oligo </a:t>
            </a:r>
            <a:r>
              <a:rPr lang="en-US" dirty="0" err="1"/>
              <a:t>dT</a:t>
            </a:r>
            <a:r>
              <a:rPr lang="en-US" dirty="0"/>
              <a:t> (12-15) primer containing C, A or G on the 3’ end as an anchor.</a:t>
            </a:r>
          </a:p>
          <a:p>
            <a:endParaRPr lang="en-US" dirty="0"/>
          </a:p>
        </p:txBody>
      </p:sp>
    </p:spTree>
    <p:extLst>
      <p:ext uri="{BB962C8B-B14F-4D97-AF65-F5344CB8AC3E}">
        <p14:creationId xmlns:p14="http://schemas.microsoft.com/office/powerpoint/2010/main" val="9579331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Hard Stops (Truncated Sequences)</a:t>
            </a:r>
          </a:p>
        </p:txBody>
      </p:sp>
      <p:sp>
        <p:nvSpPr>
          <p:cNvPr id="4" name="Content Placeholder 3"/>
          <p:cNvSpPr>
            <a:spLocks noGrp="1"/>
          </p:cNvSpPr>
          <p:nvPr>
            <p:ph sz="half" idx="1"/>
          </p:nvPr>
        </p:nvSpPr>
        <p:spPr/>
        <p:txBody>
          <a:bodyPr/>
          <a:lstStyle/>
          <a:p>
            <a:r>
              <a:rPr lang="en-GB" dirty="0"/>
              <a:t>Sequence starts out good but the signal strength suddenly stops or decreases.</a:t>
            </a:r>
            <a:endParaRPr lang="en-US" dirty="0"/>
          </a:p>
          <a:p>
            <a:endParaRPr lang="en-US" dirty="0"/>
          </a:p>
        </p:txBody>
      </p:sp>
      <p:pic>
        <p:nvPicPr>
          <p:cNvPr id="6" name="Content Placeholder 5"/>
          <p:cNvPicPr>
            <a:picLocks noGrp="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731329" y="2334986"/>
            <a:ext cx="6460671" cy="3657600"/>
          </a:xfrm>
          <a:prstGeom prst="rect">
            <a:avLst/>
          </a:prstGeom>
          <a:noFill/>
        </p:spPr>
      </p:pic>
    </p:spTree>
    <p:extLst>
      <p:ext uri="{BB962C8B-B14F-4D97-AF65-F5344CB8AC3E}">
        <p14:creationId xmlns:p14="http://schemas.microsoft.com/office/powerpoint/2010/main" val="33946388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t>Cause of Hard Stops</a:t>
            </a:r>
            <a:endParaRPr lang="en-US" dirty="0"/>
          </a:p>
        </p:txBody>
      </p:sp>
      <p:sp>
        <p:nvSpPr>
          <p:cNvPr id="6" name="Content Placeholder 5"/>
          <p:cNvSpPr>
            <a:spLocks noGrp="1"/>
          </p:cNvSpPr>
          <p:nvPr>
            <p:ph idx="1"/>
          </p:nvPr>
        </p:nvSpPr>
        <p:spPr/>
        <p:txBody>
          <a:bodyPr/>
          <a:lstStyle/>
          <a:p>
            <a:r>
              <a:rPr lang="en-US" dirty="0"/>
              <a:t>The DNA polymerase has difficulty moving through particular sequences</a:t>
            </a:r>
          </a:p>
          <a:p>
            <a:pPr lvl="1"/>
            <a:r>
              <a:rPr lang="en-US" dirty="0"/>
              <a:t>Regions with a high percentage of G’s and/or C’s </a:t>
            </a:r>
          </a:p>
          <a:p>
            <a:pPr lvl="1"/>
            <a:r>
              <a:rPr lang="en-US" dirty="0"/>
              <a:t>Hairpins and secondary structures </a:t>
            </a:r>
          </a:p>
          <a:p>
            <a:endParaRPr lang="en-US" dirty="0"/>
          </a:p>
        </p:txBody>
      </p:sp>
    </p:spTree>
    <p:extLst>
      <p:ext uri="{BB962C8B-B14F-4D97-AF65-F5344CB8AC3E}">
        <p14:creationId xmlns:p14="http://schemas.microsoft.com/office/powerpoint/2010/main" val="3061759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Solutions for Hard Stops</a:t>
            </a:r>
            <a:endParaRPr lang="en-US" dirty="0"/>
          </a:p>
        </p:txBody>
      </p:sp>
      <p:sp>
        <p:nvSpPr>
          <p:cNvPr id="3" name="Content Placeholder 2"/>
          <p:cNvSpPr>
            <a:spLocks noGrp="1"/>
          </p:cNvSpPr>
          <p:nvPr>
            <p:ph idx="1"/>
          </p:nvPr>
        </p:nvSpPr>
        <p:spPr/>
        <p:txBody>
          <a:bodyPr/>
          <a:lstStyle/>
          <a:p>
            <a:r>
              <a:rPr lang="en-US" dirty="0"/>
              <a:t>The addition of a denaturant such as betaine or DMSO to the sequencing reaction may help.</a:t>
            </a:r>
          </a:p>
          <a:p>
            <a:r>
              <a:rPr lang="en-US" dirty="0"/>
              <a:t>Try sequencing the complementary strand.</a:t>
            </a:r>
          </a:p>
          <a:p>
            <a:r>
              <a:rPr lang="en-US" dirty="0"/>
              <a:t>Use a primer that binds close to the hairpin.</a:t>
            </a:r>
          </a:p>
          <a:p>
            <a:r>
              <a:rPr lang="en-US" dirty="0" err="1"/>
              <a:t>dGTP</a:t>
            </a:r>
            <a:r>
              <a:rPr lang="en-US" dirty="0"/>
              <a:t> </a:t>
            </a:r>
            <a:r>
              <a:rPr lang="en-US" dirty="0" err="1"/>
              <a:t>BigDye</a:t>
            </a:r>
            <a:r>
              <a:rPr lang="en-US" dirty="0"/>
              <a:t> Terminator Cycle Sequencing Kit – not offered by the GSR due to cost ($1316/100 reactions)</a:t>
            </a:r>
          </a:p>
          <a:p>
            <a:endParaRPr lang="en-US" dirty="0"/>
          </a:p>
        </p:txBody>
      </p:sp>
    </p:spTree>
    <p:extLst>
      <p:ext uri="{BB962C8B-B14F-4D97-AF65-F5344CB8AC3E}">
        <p14:creationId xmlns:p14="http://schemas.microsoft.com/office/powerpoint/2010/main" val="41581304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Mixed Peaks</a:t>
            </a:r>
          </a:p>
        </p:txBody>
      </p:sp>
      <p:sp>
        <p:nvSpPr>
          <p:cNvPr id="5" name="Content Placeholder 4"/>
          <p:cNvSpPr>
            <a:spLocks noGrp="1"/>
          </p:cNvSpPr>
          <p:nvPr>
            <p:ph sz="half" idx="1"/>
          </p:nvPr>
        </p:nvSpPr>
        <p:spPr/>
        <p:txBody>
          <a:bodyPr/>
          <a:lstStyle/>
          <a:p>
            <a:r>
              <a:rPr lang="en-US" dirty="0"/>
              <a:t>Peaks that are superimposed on each other.</a:t>
            </a:r>
          </a:p>
          <a:p>
            <a:endParaRPr lang="en-US" dirty="0"/>
          </a:p>
          <a:p>
            <a:endParaRPr lang="en-US" dirty="0"/>
          </a:p>
        </p:txBody>
      </p:sp>
      <p:pic>
        <p:nvPicPr>
          <p:cNvPr id="7" name="Content Placeholder 6"/>
          <p:cNvPicPr>
            <a:picLocks noGrp="1"/>
          </p:cNvPicPr>
          <p:nvPr>
            <p:ph sz="half" idx="2"/>
          </p:nvPr>
        </p:nvPicPr>
        <p:blipFill>
          <a:blip r:embed="rId2">
            <a:extLst>
              <a:ext uri="{28A0092B-C50C-407E-A947-70E740481C1C}">
                <a14:useLocalDpi xmlns:a14="http://schemas.microsoft.com/office/drawing/2010/main" val="0"/>
              </a:ext>
            </a:extLst>
          </a:blip>
          <a:srcRect l="4863" t="38574" r="2698" b="10104"/>
          <a:stretch>
            <a:fillRect/>
          </a:stretch>
        </p:blipFill>
        <p:spPr bwMode="auto">
          <a:xfrm>
            <a:off x="6172199" y="2922487"/>
            <a:ext cx="5861957" cy="2482269"/>
          </a:xfrm>
          <a:prstGeom prst="rect">
            <a:avLst/>
          </a:prstGeom>
          <a:noFill/>
          <a:ln>
            <a:noFill/>
          </a:ln>
        </p:spPr>
      </p:pic>
    </p:spTree>
    <p:extLst>
      <p:ext uri="{BB962C8B-B14F-4D97-AF65-F5344CB8AC3E}">
        <p14:creationId xmlns:p14="http://schemas.microsoft.com/office/powerpoint/2010/main" val="42528942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extLst>
              <p:ext uri="{D42A27DB-BD31-4B8C-83A1-F6EECF244321}">
                <p14:modId xmlns:p14="http://schemas.microsoft.com/office/powerpoint/2010/main" val="458598333"/>
              </p:ext>
            </p:extLst>
          </p:nvPr>
        </p:nvGraphicFramePr>
        <p:xfrm>
          <a:off x="210207" y="634825"/>
          <a:ext cx="11813628" cy="5669280"/>
        </p:xfrm>
        <a:graphic>
          <a:graphicData uri="http://schemas.openxmlformats.org/drawingml/2006/table">
            <a:tbl>
              <a:tblPr firstRow="1" bandRow="1">
                <a:tableStyleId>{073A0DAA-6AF3-43AB-8588-CEC1D06C72B9}</a:tableStyleId>
              </a:tblPr>
              <a:tblGrid>
                <a:gridCol w="5906814">
                  <a:extLst>
                    <a:ext uri="{9D8B030D-6E8A-4147-A177-3AD203B41FA5}">
                      <a16:colId xmlns:a16="http://schemas.microsoft.com/office/drawing/2014/main" val="3959835578"/>
                    </a:ext>
                  </a:extLst>
                </a:gridCol>
                <a:gridCol w="5906814">
                  <a:extLst>
                    <a:ext uri="{9D8B030D-6E8A-4147-A177-3AD203B41FA5}">
                      <a16:colId xmlns:a16="http://schemas.microsoft.com/office/drawing/2014/main" val="977520515"/>
                    </a:ext>
                  </a:extLst>
                </a:gridCol>
              </a:tblGrid>
              <a:tr h="302698">
                <a:tc>
                  <a:txBody>
                    <a:bodyPr/>
                    <a:lstStyle/>
                    <a:p>
                      <a:r>
                        <a:rPr lang="en-US" dirty="0"/>
                        <a:t>Causes</a:t>
                      </a:r>
                      <a:r>
                        <a:rPr lang="en-US" baseline="0" dirty="0"/>
                        <a:t> of Mixed Peaks</a:t>
                      </a:r>
                      <a:endParaRPr lang="en-US" dirty="0"/>
                    </a:p>
                  </a:txBody>
                  <a:tcPr/>
                </a:tc>
                <a:tc>
                  <a:txBody>
                    <a:bodyPr/>
                    <a:lstStyle/>
                    <a:p>
                      <a:r>
                        <a:rPr lang="en-US" dirty="0"/>
                        <a:t>Corresponding Solutions</a:t>
                      </a:r>
                    </a:p>
                  </a:txBody>
                  <a:tcPr/>
                </a:tc>
                <a:extLst>
                  <a:ext uri="{0D108BD9-81ED-4DB2-BD59-A6C34878D82A}">
                    <a16:rowId xmlns:a16="http://schemas.microsoft.com/office/drawing/2014/main" val="1771052994"/>
                  </a:ext>
                </a:extLst>
              </a:tr>
              <a:tr h="1210792">
                <a:tc>
                  <a:txBody>
                    <a:bodyPr/>
                    <a:lstStyle/>
                    <a:p>
                      <a:r>
                        <a:rPr lang="en-US" sz="2800" b="1" kern="1200" dirty="0">
                          <a:solidFill>
                            <a:schemeClr val="dk1"/>
                          </a:solidFill>
                          <a:effectLst/>
                          <a:latin typeface="+mn-lt"/>
                          <a:ea typeface="+mn-ea"/>
                          <a:cs typeface="+mn-cs"/>
                        </a:rPr>
                        <a:t> </a:t>
                      </a:r>
                      <a:endParaRPr lang="en-US" sz="2800" kern="1200" dirty="0">
                        <a:solidFill>
                          <a:schemeClr val="dk1"/>
                        </a:solidFill>
                        <a:effectLst/>
                        <a:latin typeface="+mn-lt"/>
                        <a:ea typeface="+mn-ea"/>
                        <a:cs typeface="+mn-cs"/>
                      </a:endParaRPr>
                    </a:p>
                    <a:p>
                      <a:pPr lvl="0"/>
                      <a:r>
                        <a:rPr lang="en-US" sz="2800" b="1" kern="1200" dirty="0">
                          <a:solidFill>
                            <a:schemeClr val="dk1"/>
                          </a:solidFill>
                          <a:effectLst/>
                          <a:latin typeface="+mn-lt"/>
                          <a:ea typeface="+mn-ea"/>
                          <a:cs typeface="+mn-cs"/>
                        </a:rPr>
                        <a:t>More than one primer was present in the sequencing reaction</a:t>
                      </a:r>
                      <a:endParaRPr lang="en-US" sz="2800" kern="1200" dirty="0">
                        <a:solidFill>
                          <a:schemeClr val="dk1"/>
                        </a:solidFill>
                        <a:effectLst/>
                        <a:latin typeface="+mn-lt"/>
                        <a:ea typeface="+mn-ea"/>
                        <a:cs typeface="+mn-cs"/>
                      </a:endParaRPr>
                    </a:p>
                    <a:p>
                      <a:endParaRPr lang="en-US" sz="2800" dirty="0"/>
                    </a:p>
                  </a:txBody>
                  <a:tcPr/>
                </a:tc>
                <a:tc>
                  <a:txBody>
                    <a:bodyPr/>
                    <a:lstStyle/>
                    <a:p>
                      <a:r>
                        <a:rPr lang="en-US" sz="2800" kern="1200" dirty="0">
                          <a:solidFill>
                            <a:schemeClr val="dk1"/>
                          </a:solidFill>
                          <a:effectLst/>
                          <a:latin typeface="+mn-lt"/>
                          <a:ea typeface="+mn-ea"/>
                          <a:cs typeface="+mn-cs"/>
                        </a:rPr>
                        <a:t>Purify PCR reactions before submitting for sequencing.</a:t>
                      </a:r>
                    </a:p>
                    <a:p>
                      <a:r>
                        <a:rPr lang="en-US" sz="2800" kern="1200" dirty="0">
                          <a:solidFill>
                            <a:schemeClr val="dk1"/>
                          </a:solidFill>
                          <a:effectLst/>
                          <a:latin typeface="+mn-lt"/>
                          <a:ea typeface="+mn-ea"/>
                          <a:cs typeface="+mn-cs"/>
                        </a:rPr>
                        <a:t>(Because two primers are used in a PCR reaction, if excess primers are not removed before sequencing, both primers will act as sequencing primers.) </a:t>
                      </a:r>
                      <a:endParaRPr lang="en-US" sz="2800" dirty="0"/>
                    </a:p>
                  </a:txBody>
                  <a:tcPr/>
                </a:tc>
                <a:extLst>
                  <a:ext uri="{0D108BD9-81ED-4DB2-BD59-A6C34878D82A}">
                    <a16:rowId xmlns:a16="http://schemas.microsoft.com/office/drawing/2014/main" val="385610595"/>
                  </a:ext>
                </a:extLst>
              </a:tr>
              <a:tr h="9837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kern="1200" dirty="0">
                          <a:solidFill>
                            <a:schemeClr val="dk1"/>
                          </a:solidFill>
                          <a:effectLst/>
                          <a:latin typeface="+mn-lt"/>
                          <a:ea typeface="+mn-ea"/>
                          <a:cs typeface="+mn-cs"/>
                        </a:rPr>
                        <a:t>The primer is binding to multiple sites in the template</a:t>
                      </a:r>
                      <a:endParaRPr lang="en-US" sz="28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kern="1200" dirty="0">
                          <a:solidFill>
                            <a:schemeClr val="dk1"/>
                          </a:solidFill>
                          <a:effectLst/>
                          <a:latin typeface="+mn-lt"/>
                          <a:ea typeface="+mn-ea"/>
                          <a:cs typeface="+mn-cs"/>
                        </a:rPr>
                        <a:t>Check template for multiple priming sites.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kern="1200" dirty="0">
                          <a:solidFill>
                            <a:schemeClr val="dk1"/>
                          </a:solidFill>
                          <a:effectLst/>
                          <a:latin typeface="+mn-lt"/>
                          <a:ea typeface="+mn-ea"/>
                          <a:cs typeface="+mn-cs"/>
                        </a:rPr>
                        <a:t>If more than one site is present, design a different primer.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kern="1200" dirty="0">
                          <a:solidFill>
                            <a:schemeClr val="dk1"/>
                          </a:solidFill>
                          <a:effectLst/>
                          <a:latin typeface="+mn-lt"/>
                          <a:ea typeface="+mn-ea"/>
                          <a:cs typeface="+mn-cs"/>
                        </a:rPr>
                        <a:t>Make sure the primer doesn’t bind in a repeat region on the template.</a:t>
                      </a:r>
                    </a:p>
                  </a:txBody>
                  <a:tcPr/>
                </a:tc>
                <a:extLst>
                  <a:ext uri="{0D108BD9-81ED-4DB2-BD59-A6C34878D82A}">
                    <a16:rowId xmlns:a16="http://schemas.microsoft.com/office/drawing/2014/main" val="2490304122"/>
                  </a:ext>
                </a:extLst>
              </a:tr>
            </a:tbl>
          </a:graphicData>
        </a:graphic>
      </p:graphicFrame>
    </p:spTree>
    <p:extLst>
      <p:ext uri="{BB962C8B-B14F-4D97-AF65-F5344CB8AC3E}">
        <p14:creationId xmlns:p14="http://schemas.microsoft.com/office/powerpoint/2010/main" val="9021743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extLst>
              <p:ext uri="{D42A27DB-BD31-4B8C-83A1-F6EECF244321}">
                <p14:modId xmlns:p14="http://schemas.microsoft.com/office/powerpoint/2010/main" val="3862597471"/>
              </p:ext>
            </p:extLst>
          </p:nvPr>
        </p:nvGraphicFramePr>
        <p:xfrm>
          <a:off x="189187" y="960646"/>
          <a:ext cx="11813628" cy="5151120"/>
        </p:xfrm>
        <a:graphic>
          <a:graphicData uri="http://schemas.openxmlformats.org/drawingml/2006/table">
            <a:tbl>
              <a:tblPr firstRow="1" bandRow="1">
                <a:tableStyleId>{073A0DAA-6AF3-43AB-8588-CEC1D06C72B9}</a:tableStyleId>
              </a:tblPr>
              <a:tblGrid>
                <a:gridCol w="5906814">
                  <a:extLst>
                    <a:ext uri="{9D8B030D-6E8A-4147-A177-3AD203B41FA5}">
                      <a16:colId xmlns:a16="http://schemas.microsoft.com/office/drawing/2014/main" val="3959835578"/>
                    </a:ext>
                  </a:extLst>
                </a:gridCol>
                <a:gridCol w="5906814">
                  <a:extLst>
                    <a:ext uri="{9D8B030D-6E8A-4147-A177-3AD203B41FA5}">
                      <a16:colId xmlns:a16="http://schemas.microsoft.com/office/drawing/2014/main" val="977520515"/>
                    </a:ext>
                  </a:extLst>
                </a:gridCol>
              </a:tblGrid>
              <a:tr h="302698">
                <a:tc>
                  <a:txBody>
                    <a:bodyPr/>
                    <a:lstStyle/>
                    <a:p>
                      <a:r>
                        <a:rPr lang="en-US" dirty="0"/>
                        <a:t>Causes</a:t>
                      </a:r>
                      <a:r>
                        <a:rPr lang="en-US" baseline="0" dirty="0"/>
                        <a:t> of Mixed Peaks</a:t>
                      </a:r>
                      <a:endParaRPr lang="en-US" dirty="0"/>
                    </a:p>
                  </a:txBody>
                  <a:tcPr/>
                </a:tc>
                <a:tc>
                  <a:txBody>
                    <a:bodyPr/>
                    <a:lstStyle/>
                    <a:p>
                      <a:r>
                        <a:rPr lang="en-US" dirty="0"/>
                        <a:t>Corresponding Solutions</a:t>
                      </a:r>
                    </a:p>
                  </a:txBody>
                  <a:tcPr/>
                </a:tc>
                <a:extLst>
                  <a:ext uri="{0D108BD9-81ED-4DB2-BD59-A6C34878D82A}">
                    <a16:rowId xmlns:a16="http://schemas.microsoft.com/office/drawing/2014/main" val="1771052994"/>
                  </a:ext>
                </a:extLst>
              </a:tr>
              <a:tr h="1891862">
                <a:tc>
                  <a:txBody>
                    <a:bodyPr/>
                    <a:lstStyle/>
                    <a:p>
                      <a:r>
                        <a:rPr lang="en-US" sz="2800" b="1" kern="1200" dirty="0">
                          <a:solidFill>
                            <a:schemeClr val="dk1"/>
                          </a:solidFill>
                          <a:effectLst/>
                          <a:latin typeface="+mn-lt"/>
                          <a:ea typeface="+mn-ea"/>
                          <a:cs typeface="+mn-cs"/>
                        </a:rPr>
                        <a:t>More than one template is present</a:t>
                      </a:r>
                      <a:endParaRPr lang="en-US"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kern="1200" dirty="0">
                          <a:solidFill>
                            <a:schemeClr val="dk1"/>
                          </a:solidFill>
                          <a:effectLst/>
                          <a:latin typeface="+mn-lt"/>
                          <a:ea typeface="+mn-ea"/>
                          <a:cs typeface="+mn-cs"/>
                        </a:rPr>
                        <a:t>PCR products: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kern="1200" dirty="0">
                          <a:solidFill>
                            <a:schemeClr val="dk1"/>
                          </a:solidFill>
                          <a:effectLst/>
                          <a:latin typeface="+mn-lt"/>
                          <a:ea typeface="+mn-ea"/>
                          <a:cs typeface="+mn-cs"/>
                        </a:rPr>
                        <a:t>Visualize the PCR products on a gel to determine if more than one band is present.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kern="1200" dirty="0">
                          <a:solidFill>
                            <a:schemeClr val="dk1"/>
                          </a:solidFill>
                          <a:effectLst/>
                          <a:latin typeface="+mn-lt"/>
                          <a:ea typeface="+mn-ea"/>
                          <a:cs typeface="+mn-cs"/>
                        </a:rPr>
                        <a:t>If so, gel purify the product of interest.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kern="1200" dirty="0">
                          <a:solidFill>
                            <a:schemeClr val="dk1"/>
                          </a:solidFill>
                          <a:effectLst/>
                          <a:latin typeface="+mn-lt"/>
                          <a:ea typeface="+mn-ea"/>
                          <a:cs typeface="+mn-cs"/>
                        </a:rPr>
                        <a:t>Keep in mind, however, that products with similar sizes may not resolve well on the gel and appear as a single band.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kern="1200" dirty="0">
                          <a:solidFill>
                            <a:schemeClr val="dk1"/>
                          </a:solidFill>
                          <a:effectLst/>
                          <a:latin typeface="+mn-lt"/>
                          <a:ea typeface="+mn-ea"/>
                          <a:cs typeface="+mn-cs"/>
                        </a:rPr>
                        <a:t>In this case you may need to optimize your PCR reaction and/or use different primers.</a:t>
                      </a:r>
                    </a:p>
                  </a:txBody>
                  <a:tcPr/>
                </a:tc>
                <a:extLst>
                  <a:ext uri="{0D108BD9-81ED-4DB2-BD59-A6C34878D82A}">
                    <a16:rowId xmlns:a16="http://schemas.microsoft.com/office/drawing/2014/main" val="1222005776"/>
                  </a:ext>
                </a:extLst>
              </a:tr>
            </a:tbl>
          </a:graphicData>
        </a:graphic>
      </p:graphicFrame>
    </p:spTree>
    <p:extLst>
      <p:ext uri="{BB962C8B-B14F-4D97-AF65-F5344CB8AC3E}">
        <p14:creationId xmlns:p14="http://schemas.microsoft.com/office/powerpoint/2010/main" val="37167278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extLst>
              <p:ext uri="{D42A27DB-BD31-4B8C-83A1-F6EECF244321}">
                <p14:modId xmlns:p14="http://schemas.microsoft.com/office/powerpoint/2010/main" val="3877403812"/>
              </p:ext>
            </p:extLst>
          </p:nvPr>
        </p:nvGraphicFramePr>
        <p:xfrm>
          <a:off x="210208" y="550741"/>
          <a:ext cx="11813628" cy="6035040"/>
        </p:xfrm>
        <a:graphic>
          <a:graphicData uri="http://schemas.openxmlformats.org/drawingml/2006/table">
            <a:tbl>
              <a:tblPr firstRow="1" bandRow="1">
                <a:tableStyleId>{073A0DAA-6AF3-43AB-8588-CEC1D06C72B9}</a:tableStyleId>
              </a:tblPr>
              <a:tblGrid>
                <a:gridCol w="5906814">
                  <a:extLst>
                    <a:ext uri="{9D8B030D-6E8A-4147-A177-3AD203B41FA5}">
                      <a16:colId xmlns:a16="http://schemas.microsoft.com/office/drawing/2014/main" val="3959835578"/>
                    </a:ext>
                  </a:extLst>
                </a:gridCol>
                <a:gridCol w="5906814">
                  <a:extLst>
                    <a:ext uri="{9D8B030D-6E8A-4147-A177-3AD203B41FA5}">
                      <a16:colId xmlns:a16="http://schemas.microsoft.com/office/drawing/2014/main" val="977520515"/>
                    </a:ext>
                  </a:extLst>
                </a:gridCol>
              </a:tblGrid>
              <a:tr h="345015">
                <a:tc>
                  <a:txBody>
                    <a:bodyPr/>
                    <a:lstStyle/>
                    <a:p>
                      <a:r>
                        <a:rPr lang="en-US" sz="2400" dirty="0"/>
                        <a:t>Causes</a:t>
                      </a:r>
                      <a:r>
                        <a:rPr lang="en-US" sz="2400" baseline="0" dirty="0"/>
                        <a:t> of Mixed Peaks</a:t>
                      </a:r>
                      <a:endParaRPr lang="en-US" sz="2400" dirty="0"/>
                    </a:p>
                  </a:txBody>
                  <a:tcPr/>
                </a:tc>
                <a:tc>
                  <a:txBody>
                    <a:bodyPr/>
                    <a:lstStyle/>
                    <a:p>
                      <a:r>
                        <a:rPr lang="en-US" sz="2400" dirty="0"/>
                        <a:t>Corresponding Solutions</a:t>
                      </a:r>
                    </a:p>
                  </a:txBody>
                  <a:tcPr/>
                </a:tc>
                <a:extLst>
                  <a:ext uri="{0D108BD9-81ED-4DB2-BD59-A6C34878D82A}">
                    <a16:rowId xmlns:a16="http://schemas.microsoft.com/office/drawing/2014/main" val="1771052994"/>
                  </a:ext>
                </a:extLst>
              </a:tr>
              <a:tr h="49164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kern="1200" dirty="0">
                          <a:solidFill>
                            <a:schemeClr val="dk1"/>
                          </a:solidFill>
                          <a:effectLst/>
                          <a:latin typeface="+mn-lt"/>
                          <a:ea typeface="+mn-ea"/>
                          <a:cs typeface="+mn-cs"/>
                        </a:rPr>
                        <a:t>Plasmid Preps: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The plasmid prep contains more than one product (is mixed), for</a:t>
                      </a:r>
                      <a:r>
                        <a:rPr lang="en-US" sz="2400" kern="1200" baseline="0" dirty="0">
                          <a:solidFill>
                            <a:schemeClr val="dk1"/>
                          </a:solidFill>
                          <a:effectLst/>
                          <a:latin typeface="+mn-lt"/>
                          <a:ea typeface="+mn-ea"/>
                          <a:cs typeface="+mn-cs"/>
                        </a:rPr>
                        <a:t> example</a:t>
                      </a:r>
                      <a:r>
                        <a:rPr lang="en-US" sz="2400" kern="1200" dirty="0">
                          <a:solidFill>
                            <a:schemeClr val="dk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1. The plasmid with the insert and the plasmid without the insert,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2. A mixture of same plasmid, but different inserts.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This shows up on the chromatogram as good sequence (from the common plasmid sequence), followed by double overlapping peaks at the start of the cloning site.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Note also, that during growth, spontaneous deletions or insertions may occur, giving rise to unexpected sequencing results.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	</a:t>
                      </a:r>
                    </a:p>
                  </a:txBody>
                  <a:tcPr/>
                </a:tc>
                <a:tc>
                  <a:txBody>
                    <a:bodyPr/>
                    <a:lstStyle/>
                    <a:p>
                      <a:r>
                        <a:rPr lang="en-US" sz="2400" kern="1200" dirty="0">
                          <a:solidFill>
                            <a:schemeClr val="dk1"/>
                          </a:solidFill>
                          <a:effectLst/>
                          <a:latin typeface="+mn-lt"/>
                          <a:ea typeface="+mn-ea"/>
                          <a:cs typeface="+mn-cs"/>
                        </a:rPr>
                        <a:t>Carefully pick single colonies from your plate.  </a:t>
                      </a:r>
                    </a:p>
                    <a:p>
                      <a:endParaRPr lang="en-US" sz="2400" kern="1200" dirty="0">
                        <a:solidFill>
                          <a:schemeClr val="dk1"/>
                        </a:solidFill>
                        <a:effectLst/>
                        <a:latin typeface="+mn-lt"/>
                        <a:ea typeface="+mn-ea"/>
                        <a:cs typeface="+mn-cs"/>
                      </a:endParaRPr>
                    </a:p>
                    <a:p>
                      <a:r>
                        <a:rPr lang="en-US" sz="2400" kern="1200" dirty="0">
                          <a:solidFill>
                            <a:schemeClr val="dk1"/>
                          </a:solidFill>
                          <a:effectLst/>
                          <a:latin typeface="+mn-lt"/>
                          <a:ea typeface="+mn-ea"/>
                          <a:cs typeface="+mn-cs"/>
                        </a:rPr>
                        <a:t>Perform a restriction digest and run on an agarose gel to confirm that vector and insert are present as expected.</a:t>
                      </a:r>
                      <a:endParaRPr lang="en-US" sz="2400" dirty="0"/>
                    </a:p>
                  </a:txBody>
                  <a:tcPr/>
                </a:tc>
                <a:extLst>
                  <a:ext uri="{0D108BD9-81ED-4DB2-BD59-A6C34878D82A}">
                    <a16:rowId xmlns:a16="http://schemas.microsoft.com/office/drawing/2014/main" val="1963102106"/>
                  </a:ext>
                </a:extLst>
              </a:tr>
            </a:tbl>
          </a:graphicData>
        </a:graphic>
      </p:graphicFrame>
    </p:spTree>
    <p:extLst>
      <p:ext uri="{BB962C8B-B14F-4D97-AF65-F5344CB8AC3E}">
        <p14:creationId xmlns:p14="http://schemas.microsoft.com/office/powerpoint/2010/main" val="3187227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Beginning of the sequence</a:t>
            </a:r>
          </a:p>
        </p:txBody>
      </p:sp>
      <p:sp>
        <p:nvSpPr>
          <p:cNvPr id="5" name="Content Placeholder 4"/>
          <p:cNvSpPr>
            <a:spLocks noGrp="1"/>
          </p:cNvSpPr>
          <p:nvPr>
            <p:ph sz="half" idx="1"/>
          </p:nvPr>
        </p:nvSpPr>
        <p:spPr>
          <a:xfrm>
            <a:off x="653143" y="1825625"/>
            <a:ext cx="5502727" cy="4351338"/>
          </a:xfrm>
        </p:spPr>
        <p:txBody>
          <a:bodyPr>
            <a:normAutofit lnSpcReduction="10000"/>
          </a:bodyPr>
          <a:lstStyle/>
          <a:p>
            <a:r>
              <a:rPr lang="en-US" dirty="0"/>
              <a:t>Peaks are rounded and not well resolved.</a:t>
            </a:r>
          </a:p>
          <a:p>
            <a:r>
              <a:rPr lang="en-US" dirty="0"/>
              <a:t>Note: </a:t>
            </a:r>
          </a:p>
          <a:p>
            <a:pPr lvl="1"/>
            <a:r>
              <a:rPr lang="en-US" dirty="0"/>
              <a:t>The sequence of the primer is not in the data because the primer is not labelled.  The nucleotides that are extended from the primer are labeled.  G –black    A-green     T-red     C – blue</a:t>
            </a:r>
          </a:p>
          <a:p>
            <a:pPr lvl="1"/>
            <a:r>
              <a:rPr lang="en-US" dirty="0"/>
              <a:t>Because the data at the beginning is not reliable, make sure to design your primer ~40-50 </a:t>
            </a:r>
            <a:r>
              <a:rPr lang="en-US" dirty="0" err="1"/>
              <a:t>bp</a:t>
            </a:r>
            <a:r>
              <a:rPr lang="en-US" dirty="0"/>
              <a:t> upstream of your sequence of interest.</a:t>
            </a:r>
          </a:p>
          <a:p>
            <a:endParaRPr lang="en-US" dirty="0"/>
          </a:p>
        </p:txBody>
      </p:sp>
      <p:pic>
        <p:nvPicPr>
          <p:cNvPr id="7" name="Content Placeholder 6"/>
          <p:cNvPicPr>
            <a:picLocks noGrp="1"/>
          </p:cNvPicPr>
          <p:nvPr>
            <p:ph sz="half" idx="2"/>
          </p:nvPr>
        </p:nvPicPr>
        <p:blipFill>
          <a:blip r:embed="rId2">
            <a:extLst>
              <a:ext uri="{28A0092B-C50C-407E-A947-70E740481C1C}">
                <a14:useLocalDpi xmlns:a14="http://schemas.microsoft.com/office/drawing/2010/main" val="0"/>
              </a:ext>
            </a:extLst>
          </a:blip>
          <a:stretch>
            <a:fillRect/>
          </a:stretch>
        </p:blipFill>
        <p:spPr>
          <a:xfrm>
            <a:off x="6155871" y="2955471"/>
            <a:ext cx="5519058" cy="2465615"/>
          </a:xfrm>
          <a:prstGeom prst="rect">
            <a:avLst/>
          </a:prstGeom>
        </p:spPr>
      </p:pic>
    </p:spTree>
    <p:extLst>
      <p:ext uri="{BB962C8B-B14F-4D97-AF65-F5344CB8AC3E}">
        <p14:creationId xmlns:p14="http://schemas.microsoft.com/office/powerpoint/2010/main" val="1024622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Primer Dimers</a:t>
            </a:r>
            <a:endParaRPr lang="en-US" dirty="0"/>
          </a:p>
        </p:txBody>
      </p:sp>
      <p:sp>
        <p:nvSpPr>
          <p:cNvPr id="5" name="Content Placeholder 4"/>
          <p:cNvSpPr>
            <a:spLocks noGrp="1"/>
          </p:cNvSpPr>
          <p:nvPr>
            <p:ph sz="half" idx="1"/>
          </p:nvPr>
        </p:nvSpPr>
        <p:spPr/>
        <p:txBody>
          <a:bodyPr/>
          <a:lstStyle/>
          <a:p>
            <a:r>
              <a:rPr lang="en-US" dirty="0"/>
              <a:t>Mixed signal at the beginning, followed by clean sequence.</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r>
              <a:rPr lang="en-US" b="1" dirty="0"/>
              <a:t>Solution:  </a:t>
            </a:r>
            <a:r>
              <a:rPr lang="en-US" dirty="0"/>
              <a:t>Redesign the primer</a:t>
            </a:r>
          </a:p>
          <a:p>
            <a:endParaRPr lang="en-US" dirty="0"/>
          </a:p>
        </p:txBody>
      </p:sp>
      <p:pic>
        <p:nvPicPr>
          <p:cNvPr id="7" name="Content Placeholder 6"/>
          <p:cNvPicPr>
            <a:picLocks noGrp="1"/>
          </p:cNvPicPr>
          <p:nvPr>
            <p:ph sz="half" idx="2"/>
          </p:nvPr>
        </p:nvPicPr>
        <p:blipFill>
          <a:blip r:embed="rId2">
            <a:extLst>
              <a:ext uri="{28A0092B-C50C-407E-A947-70E740481C1C}">
                <a14:useLocalDpi xmlns:a14="http://schemas.microsoft.com/office/drawing/2010/main" val="0"/>
              </a:ext>
            </a:extLst>
          </a:blip>
          <a:stretch>
            <a:fillRect/>
          </a:stretch>
        </p:blipFill>
        <p:spPr>
          <a:xfrm>
            <a:off x="1350580" y="3343295"/>
            <a:ext cx="9929648" cy="1315997"/>
          </a:xfrm>
          <a:prstGeom prst="rect">
            <a:avLst/>
          </a:prstGeom>
        </p:spPr>
      </p:pic>
    </p:spTree>
    <p:extLst>
      <p:ext uri="{BB962C8B-B14F-4D97-AF65-F5344CB8AC3E}">
        <p14:creationId xmlns:p14="http://schemas.microsoft.com/office/powerpoint/2010/main" val="31657466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Primer N-1</a:t>
            </a:r>
            <a:endParaRPr lang="en-US" dirty="0"/>
          </a:p>
        </p:txBody>
      </p:sp>
      <p:sp>
        <p:nvSpPr>
          <p:cNvPr id="3" name="Content Placeholder 2"/>
          <p:cNvSpPr>
            <a:spLocks noGrp="1"/>
          </p:cNvSpPr>
          <p:nvPr>
            <p:ph sz="half" idx="1"/>
          </p:nvPr>
        </p:nvSpPr>
        <p:spPr>
          <a:xfrm>
            <a:off x="838200" y="1690688"/>
            <a:ext cx="5583621" cy="4899298"/>
          </a:xfrm>
        </p:spPr>
        <p:txBody>
          <a:bodyPr/>
          <a:lstStyle/>
          <a:p>
            <a:r>
              <a:rPr lang="en-US" dirty="0"/>
              <a:t>Multiple peaks at all positions.  </a:t>
            </a:r>
          </a:p>
          <a:p>
            <a:r>
              <a:rPr lang="en-US" dirty="0"/>
              <a:t>The smaller peaks are the true sequence shifted by one or two positions.</a:t>
            </a:r>
          </a:p>
        </p:txBody>
      </p:sp>
      <p:pic>
        <p:nvPicPr>
          <p:cNvPr id="5" name="Content Placeholder 4"/>
          <p:cNvPicPr>
            <a:picLocks noGrp="1"/>
          </p:cNvPicPr>
          <p:nvPr>
            <p:ph sz="half" idx="2"/>
          </p:nvPr>
        </p:nvPicPr>
        <p:blipFill>
          <a:blip r:embed="rId2">
            <a:extLst>
              <a:ext uri="{28A0092B-C50C-407E-A947-70E740481C1C}">
                <a14:useLocalDpi xmlns:a14="http://schemas.microsoft.com/office/drawing/2010/main" val="0"/>
              </a:ext>
            </a:extLst>
          </a:blip>
          <a:stretch>
            <a:fillRect/>
          </a:stretch>
        </p:blipFill>
        <p:spPr>
          <a:xfrm>
            <a:off x="6726622" y="1690688"/>
            <a:ext cx="5129048" cy="2578703"/>
          </a:xfrm>
          <a:prstGeom prst="rect">
            <a:avLst/>
          </a:prstGeom>
        </p:spPr>
      </p:pic>
    </p:spTree>
    <p:extLst>
      <p:ext uri="{BB962C8B-B14F-4D97-AF65-F5344CB8AC3E}">
        <p14:creationId xmlns:p14="http://schemas.microsoft.com/office/powerpoint/2010/main" val="11536878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Primer N-1</a:t>
            </a:r>
            <a:endParaRPr lang="en-US" dirty="0"/>
          </a:p>
        </p:txBody>
      </p:sp>
      <p:sp>
        <p:nvSpPr>
          <p:cNvPr id="5" name="Text Placeholder 4"/>
          <p:cNvSpPr>
            <a:spLocks noGrp="1"/>
          </p:cNvSpPr>
          <p:nvPr>
            <p:ph type="body" idx="1"/>
          </p:nvPr>
        </p:nvSpPr>
        <p:spPr/>
        <p:txBody>
          <a:bodyPr/>
          <a:lstStyle/>
          <a:p>
            <a:r>
              <a:rPr lang="en-US" dirty="0"/>
              <a:t>Cause</a:t>
            </a:r>
          </a:p>
        </p:txBody>
      </p:sp>
      <p:sp>
        <p:nvSpPr>
          <p:cNvPr id="6" name="Content Placeholder 5"/>
          <p:cNvSpPr>
            <a:spLocks noGrp="1"/>
          </p:cNvSpPr>
          <p:nvPr>
            <p:ph sz="half" idx="2"/>
          </p:nvPr>
        </p:nvSpPr>
        <p:spPr/>
        <p:txBody>
          <a:bodyPr/>
          <a:lstStyle/>
          <a:p>
            <a:r>
              <a:rPr lang="en-US" dirty="0"/>
              <a:t>Caused by poor quality synthesis of the primers which leads to a mixture of full length primers and primers missing one or two bases on the 5’end.</a:t>
            </a:r>
          </a:p>
          <a:p>
            <a:endParaRPr lang="en-US" dirty="0"/>
          </a:p>
        </p:txBody>
      </p:sp>
      <p:sp>
        <p:nvSpPr>
          <p:cNvPr id="7" name="Text Placeholder 6"/>
          <p:cNvSpPr>
            <a:spLocks noGrp="1"/>
          </p:cNvSpPr>
          <p:nvPr>
            <p:ph type="body" sz="quarter" idx="3"/>
          </p:nvPr>
        </p:nvSpPr>
        <p:spPr/>
        <p:txBody>
          <a:bodyPr/>
          <a:lstStyle/>
          <a:p>
            <a:r>
              <a:rPr lang="en-US" dirty="0"/>
              <a:t>Solution</a:t>
            </a:r>
          </a:p>
        </p:txBody>
      </p:sp>
      <p:sp>
        <p:nvSpPr>
          <p:cNvPr id="8" name="Content Placeholder 7"/>
          <p:cNvSpPr>
            <a:spLocks noGrp="1"/>
          </p:cNvSpPr>
          <p:nvPr>
            <p:ph sz="quarter" idx="4"/>
          </p:nvPr>
        </p:nvSpPr>
        <p:spPr/>
        <p:txBody>
          <a:bodyPr/>
          <a:lstStyle/>
          <a:p>
            <a:r>
              <a:rPr lang="en-US" dirty="0"/>
              <a:t>Resynthesize the primer</a:t>
            </a:r>
          </a:p>
          <a:p>
            <a:endParaRPr lang="en-US" dirty="0"/>
          </a:p>
        </p:txBody>
      </p:sp>
    </p:spTree>
    <p:extLst>
      <p:ext uri="{BB962C8B-B14F-4D97-AF65-F5344CB8AC3E}">
        <p14:creationId xmlns:p14="http://schemas.microsoft.com/office/powerpoint/2010/main" val="39976539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9788" y="365126"/>
            <a:ext cx="10515600" cy="936400"/>
          </a:xfrm>
        </p:spPr>
        <p:txBody>
          <a:bodyPr/>
          <a:lstStyle/>
          <a:p>
            <a:r>
              <a:rPr lang="en-US" b="1" dirty="0"/>
              <a:t>When Submitting Samples</a:t>
            </a:r>
          </a:p>
        </p:txBody>
      </p:sp>
      <p:sp>
        <p:nvSpPr>
          <p:cNvPr id="11" name="Text Placeholder 10"/>
          <p:cNvSpPr>
            <a:spLocks noGrp="1"/>
          </p:cNvSpPr>
          <p:nvPr>
            <p:ph type="body" idx="1"/>
          </p:nvPr>
        </p:nvSpPr>
        <p:spPr>
          <a:xfrm>
            <a:off x="839787" y="1301525"/>
            <a:ext cx="5157787" cy="474208"/>
          </a:xfrm>
        </p:spPr>
        <p:txBody>
          <a:bodyPr/>
          <a:lstStyle/>
          <a:p>
            <a:r>
              <a:rPr lang="en-US" dirty="0"/>
              <a:t>DOs</a:t>
            </a:r>
          </a:p>
        </p:txBody>
      </p:sp>
      <p:sp>
        <p:nvSpPr>
          <p:cNvPr id="12" name="Content Placeholder 11"/>
          <p:cNvSpPr>
            <a:spLocks noGrp="1"/>
          </p:cNvSpPr>
          <p:nvPr>
            <p:ph sz="half" idx="2"/>
          </p:nvPr>
        </p:nvSpPr>
        <p:spPr>
          <a:xfrm>
            <a:off x="839788" y="1775733"/>
            <a:ext cx="5157787" cy="4413930"/>
          </a:xfrm>
        </p:spPr>
        <p:txBody>
          <a:bodyPr>
            <a:normAutofit lnSpcReduction="10000"/>
          </a:bodyPr>
          <a:lstStyle/>
          <a:p>
            <a:r>
              <a:rPr lang="en-US" dirty="0"/>
              <a:t>Label your tubes with consecutive #’s</a:t>
            </a:r>
          </a:p>
          <a:p>
            <a:pPr lvl="1"/>
            <a:r>
              <a:rPr lang="en-US" dirty="0"/>
              <a:t>Indicate on your form the name of your sample name that corresponds with the tube #</a:t>
            </a:r>
          </a:p>
          <a:p>
            <a:r>
              <a:rPr lang="en-US" dirty="0"/>
              <a:t>Submit a filled out printed form with your samples AND upload your form to </a:t>
            </a:r>
            <a:r>
              <a:rPr lang="en-US" dirty="0" err="1"/>
              <a:t>eRAMP</a:t>
            </a:r>
            <a:endParaRPr lang="en-US" dirty="0"/>
          </a:p>
          <a:p>
            <a:r>
              <a:rPr lang="en-US" dirty="0"/>
              <a:t>Label your submission with the </a:t>
            </a:r>
            <a:r>
              <a:rPr lang="en-US" dirty="0" err="1"/>
              <a:t>eRAMP</a:t>
            </a:r>
            <a:r>
              <a:rPr lang="en-US" dirty="0"/>
              <a:t> # and your NAME (first and last)</a:t>
            </a:r>
          </a:p>
        </p:txBody>
      </p:sp>
      <p:sp>
        <p:nvSpPr>
          <p:cNvPr id="13" name="Text Placeholder 12"/>
          <p:cNvSpPr>
            <a:spLocks noGrp="1"/>
          </p:cNvSpPr>
          <p:nvPr>
            <p:ph type="body" sz="quarter" idx="3"/>
          </p:nvPr>
        </p:nvSpPr>
        <p:spPr>
          <a:xfrm>
            <a:off x="6097588" y="1386569"/>
            <a:ext cx="5183188" cy="474208"/>
          </a:xfrm>
        </p:spPr>
        <p:txBody>
          <a:bodyPr/>
          <a:lstStyle/>
          <a:p>
            <a:r>
              <a:rPr lang="en-US" dirty="0"/>
              <a:t>DON’Ts</a:t>
            </a:r>
          </a:p>
        </p:txBody>
      </p:sp>
      <p:sp>
        <p:nvSpPr>
          <p:cNvPr id="14" name="Content Placeholder 13"/>
          <p:cNvSpPr>
            <a:spLocks noGrp="1"/>
          </p:cNvSpPr>
          <p:nvPr>
            <p:ph sz="quarter" idx="4"/>
          </p:nvPr>
        </p:nvSpPr>
        <p:spPr>
          <a:xfrm>
            <a:off x="6172200" y="1775733"/>
            <a:ext cx="5183188" cy="4413930"/>
          </a:xfrm>
        </p:spPr>
        <p:txBody>
          <a:bodyPr>
            <a:normAutofit fontScale="92500" lnSpcReduction="20000"/>
          </a:bodyPr>
          <a:lstStyle/>
          <a:p>
            <a:r>
              <a:rPr lang="en-US" dirty="0"/>
              <a:t>Don’t </a:t>
            </a:r>
            <a:r>
              <a:rPr lang="en-US" dirty="0" err="1"/>
              <a:t>parafilm</a:t>
            </a:r>
            <a:r>
              <a:rPr lang="en-US" dirty="0"/>
              <a:t> or tape your tubes together</a:t>
            </a:r>
          </a:p>
          <a:p>
            <a:pPr lvl="1"/>
            <a:r>
              <a:rPr lang="en-US" dirty="0"/>
              <a:t>Makes tubes difficult to separate and ink is removed when we remove </a:t>
            </a:r>
            <a:r>
              <a:rPr lang="en-US" dirty="0" err="1"/>
              <a:t>parafilm</a:t>
            </a:r>
            <a:r>
              <a:rPr lang="en-US" dirty="0"/>
              <a:t>/tape</a:t>
            </a:r>
          </a:p>
          <a:p>
            <a:r>
              <a:rPr lang="en-US" dirty="0"/>
              <a:t>Don’t use symbols in your sample names</a:t>
            </a:r>
          </a:p>
          <a:p>
            <a:r>
              <a:rPr lang="en-US" dirty="0"/>
              <a:t>Don’t submit more than 16 individual tubes</a:t>
            </a:r>
          </a:p>
          <a:p>
            <a:pPr lvl="1"/>
            <a:r>
              <a:rPr lang="en-US" dirty="0"/>
              <a:t>17+ put in strip tubes or plate</a:t>
            </a:r>
          </a:p>
          <a:p>
            <a:r>
              <a:rPr lang="en-US" dirty="0"/>
              <a:t>Don’t use flat bottom plates</a:t>
            </a:r>
          </a:p>
          <a:p>
            <a:pPr lvl="1"/>
            <a:r>
              <a:rPr lang="en-US" dirty="0"/>
              <a:t>Use only PCR plates so samples don’t evaporate and can be removed from wells easily.</a:t>
            </a:r>
          </a:p>
        </p:txBody>
      </p:sp>
    </p:spTree>
    <p:extLst>
      <p:ext uri="{BB962C8B-B14F-4D97-AF65-F5344CB8AC3E}">
        <p14:creationId xmlns:p14="http://schemas.microsoft.com/office/powerpoint/2010/main" val="1581334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Middle of the sequence</a:t>
            </a:r>
          </a:p>
        </p:txBody>
      </p:sp>
      <p:sp>
        <p:nvSpPr>
          <p:cNvPr id="3" name="Content Placeholder 2"/>
          <p:cNvSpPr>
            <a:spLocks noGrp="1"/>
          </p:cNvSpPr>
          <p:nvPr>
            <p:ph sz="half" idx="1"/>
          </p:nvPr>
        </p:nvSpPr>
        <p:spPr/>
        <p:txBody>
          <a:bodyPr/>
          <a:lstStyle/>
          <a:p>
            <a:r>
              <a:rPr lang="en-US" dirty="0"/>
              <a:t>Sharp, well-defined peaks with even spacing between them.</a:t>
            </a:r>
          </a:p>
          <a:p>
            <a:r>
              <a:rPr lang="en-US" dirty="0"/>
              <a:t>Variation in peak heights is normal.</a:t>
            </a:r>
          </a:p>
          <a:p>
            <a:r>
              <a:rPr lang="en-US" dirty="0"/>
              <a:t>Little to no background.</a:t>
            </a:r>
          </a:p>
          <a:p>
            <a:endParaRPr lang="en-US" dirty="0"/>
          </a:p>
        </p:txBody>
      </p:sp>
      <p:pic>
        <p:nvPicPr>
          <p:cNvPr id="5" name="Content Placeholder 4"/>
          <p:cNvPicPr>
            <a:picLocks noGrp="1"/>
          </p:cNvPicPr>
          <p:nvPr>
            <p:ph sz="half" idx="2"/>
          </p:nvPr>
        </p:nvPicPr>
        <p:blipFill>
          <a:blip r:embed="rId2">
            <a:extLst>
              <a:ext uri="{28A0092B-C50C-407E-A947-70E740481C1C}">
                <a14:useLocalDpi xmlns:a14="http://schemas.microsoft.com/office/drawing/2010/main" val="0"/>
              </a:ext>
            </a:extLst>
          </a:blip>
          <a:stretch>
            <a:fillRect/>
          </a:stretch>
        </p:blipFill>
        <p:spPr>
          <a:xfrm>
            <a:off x="6172199" y="3396343"/>
            <a:ext cx="5861957" cy="1845128"/>
          </a:xfrm>
          <a:prstGeom prst="rect">
            <a:avLst/>
          </a:prstGeom>
        </p:spPr>
      </p:pic>
    </p:spTree>
    <p:extLst>
      <p:ext uri="{BB962C8B-B14F-4D97-AF65-F5344CB8AC3E}">
        <p14:creationId xmlns:p14="http://schemas.microsoft.com/office/powerpoint/2010/main" val="2086392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End of the sequence</a:t>
            </a:r>
          </a:p>
        </p:txBody>
      </p:sp>
      <p:sp>
        <p:nvSpPr>
          <p:cNvPr id="3" name="Content Placeholder 2"/>
          <p:cNvSpPr>
            <a:spLocks noGrp="1"/>
          </p:cNvSpPr>
          <p:nvPr>
            <p:ph sz="half" idx="1"/>
          </p:nvPr>
        </p:nvSpPr>
        <p:spPr/>
        <p:txBody>
          <a:bodyPr/>
          <a:lstStyle/>
          <a:p>
            <a:r>
              <a:rPr lang="en-US" dirty="0"/>
              <a:t>Resolution begins to deteriorate.  Peaks become broader, especially when there is more than one of the same nucleotides in a row.</a:t>
            </a:r>
          </a:p>
          <a:p>
            <a:r>
              <a:rPr lang="en-US" dirty="0"/>
              <a:t>Software has difficulty making accurate base calls – wide peaks may be called as multiple nucleotides instead of just one.</a:t>
            </a:r>
          </a:p>
        </p:txBody>
      </p:sp>
      <p:pic>
        <p:nvPicPr>
          <p:cNvPr id="5" name="Content Placeholder 4"/>
          <p:cNvPicPr>
            <a:picLocks noGrp="1"/>
          </p:cNvPicPr>
          <p:nvPr>
            <p:ph sz="half" idx="2"/>
          </p:nvPr>
        </p:nvPicPr>
        <p:blipFill>
          <a:blip r:embed="rId2">
            <a:extLst>
              <a:ext uri="{28A0092B-C50C-407E-A947-70E740481C1C}">
                <a14:useLocalDpi xmlns:a14="http://schemas.microsoft.com/office/drawing/2010/main" val="0"/>
              </a:ext>
            </a:extLst>
          </a:blip>
          <a:stretch>
            <a:fillRect/>
          </a:stretch>
        </p:blipFill>
        <p:spPr>
          <a:xfrm>
            <a:off x="6270170" y="3069771"/>
            <a:ext cx="5502729" cy="2579915"/>
          </a:xfrm>
          <a:prstGeom prst="rect">
            <a:avLst/>
          </a:prstGeom>
        </p:spPr>
      </p:pic>
    </p:spTree>
    <p:extLst>
      <p:ext uri="{BB962C8B-B14F-4D97-AF65-F5344CB8AC3E}">
        <p14:creationId xmlns:p14="http://schemas.microsoft.com/office/powerpoint/2010/main" val="3523266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Failed Reaction</a:t>
            </a:r>
          </a:p>
        </p:txBody>
      </p:sp>
      <p:sp>
        <p:nvSpPr>
          <p:cNvPr id="3" name="Content Placeholder 2"/>
          <p:cNvSpPr>
            <a:spLocks noGrp="1"/>
          </p:cNvSpPr>
          <p:nvPr>
            <p:ph sz="half" idx="1"/>
          </p:nvPr>
        </p:nvSpPr>
        <p:spPr/>
        <p:txBody>
          <a:bodyPr>
            <a:normAutofit fontScale="92500" lnSpcReduction="20000"/>
          </a:bodyPr>
          <a:lstStyle/>
          <a:p>
            <a:r>
              <a:rPr lang="en-US" dirty="0"/>
              <a:t>A completely failed sequencing reaction can be very difficult to diagnose as there may be multiple factors causing the problem.</a:t>
            </a:r>
          </a:p>
          <a:p>
            <a:r>
              <a:rPr lang="en-US" dirty="0"/>
              <a:t>Because the sequencing analysis software may still attempt to base call background noise, it’s extremely important to always look at your chromatograms and not rely solely on the text file of the sequence.</a:t>
            </a:r>
          </a:p>
          <a:p>
            <a:r>
              <a:rPr lang="en-US" dirty="0"/>
              <a:t>Free chromatogram viewers include </a:t>
            </a:r>
            <a:r>
              <a:rPr lang="en-US" dirty="0" err="1"/>
              <a:t>Chromas</a:t>
            </a:r>
            <a:r>
              <a:rPr lang="en-US" dirty="0"/>
              <a:t> and </a:t>
            </a:r>
            <a:r>
              <a:rPr lang="en-US" dirty="0" err="1"/>
              <a:t>Thermo</a:t>
            </a:r>
            <a:r>
              <a:rPr lang="en-US" dirty="0"/>
              <a:t> Fisher’s Sanger Quality Check App.</a:t>
            </a:r>
          </a:p>
        </p:txBody>
      </p:sp>
      <p:pic>
        <p:nvPicPr>
          <p:cNvPr id="5" name="Content Placeholder 4"/>
          <p:cNvPicPr>
            <a:picLocks noGrp="1"/>
          </p:cNvPicPr>
          <p:nvPr>
            <p:ph sz="half" idx="2"/>
          </p:nvPr>
        </p:nvPicPr>
        <p:blipFill>
          <a:blip r:embed="rId2"/>
          <a:stretch>
            <a:fillRect/>
          </a:stretch>
        </p:blipFill>
        <p:spPr>
          <a:xfrm>
            <a:off x="6155872" y="3135086"/>
            <a:ext cx="5780314" cy="2286000"/>
          </a:xfrm>
          <a:prstGeom prst="rect">
            <a:avLst/>
          </a:prstGeom>
        </p:spPr>
      </p:pic>
    </p:spTree>
    <p:extLst>
      <p:ext uri="{BB962C8B-B14F-4D97-AF65-F5344CB8AC3E}">
        <p14:creationId xmlns:p14="http://schemas.microsoft.com/office/powerpoint/2010/main" val="2432001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790246"/>
          </a:xfrm>
        </p:spPr>
        <p:txBody>
          <a:bodyPr>
            <a:normAutofit fontScale="90000"/>
          </a:bodyPr>
          <a:lstStyle/>
          <a:p>
            <a:r>
              <a:rPr lang="en-US" b="1" dirty="0"/>
              <a:t>The two most common causes for sequencing failure or poor quality data are:</a:t>
            </a:r>
            <a:br>
              <a:rPr lang="en-US" b="1" dirty="0"/>
            </a:br>
            <a:br>
              <a:rPr lang="en-US" b="1" dirty="0"/>
            </a:br>
            <a:r>
              <a:rPr lang="en-US" b="1" dirty="0"/>
              <a:t>DNA Purity and Concentration</a:t>
            </a:r>
            <a:endParaRPr lang="en-US" dirty="0"/>
          </a:p>
        </p:txBody>
      </p:sp>
    </p:spTree>
    <p:extLst>
      <p:ext uri="{BB962C8B-B14F-4D97-AF65-F5344CB8AC3E}">
        <p14:creationId xmlns:p14="http://schemas.microsoft.com/office/powerpoint/2010/main" val="1466454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t>DNA Purity and Quality</a:t>
            </a:r>
            <a:endParaRPr lang="en-US" dirty="0"/>
          </a:p>
        </p:txBody>
      </p:sp>
      <p:sp>
        <p:nvSpPr>
          <p:cNvPr id="4" name="Content Placeholder 3"/>
          <p:cNvSpPr>
            <a:spLocks noGrp="1"/>
          </p:cNvSpPr>
          <p:nvPr>
            <p:ph idx="1"/>
          </p:nvPr>
        </p:nvSpPr>
        <p:spPr/>
        <p:txBody>
          <a:bodyPr>
            <a:normAutofit/>
          </a:bodyPr>
          <a:lstStyle/>
          <a:p>
            <a:r>
              <a:rPr lang="en-US" dirty="0"/>
              <a:t>Important for both quality data and to avoid damage to the DNA sequencer. </a:t>
            </a:r>
          </a:p>
        </p:txBody>
      </p:sp>
    </p:spTree>
    <p:extLst>
      <p:ext uri="{BB962C8B-B14F-4D97-AF65-F5344CB8AC3E}">
        <p14:creationId xmlns:p14="http://schemas.microsoft.com/office/powerpoint/2010/main" val="4046520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Common Contaminants</a:t>
            </a:r>
            <a:r>
              <a:rPr lang="en-US" dirty="0"/>
              <a:t>:</a:t>
            </a:r>
          </a:p>
        </p:txBody>
      </p:sp>
      <p:sp>
        <p:nvSpPr>
          <p:cNvPr id="3" name="Content Placeholder 2"/>
          <p:cNvSpPr>
            <a:spLocks noGrp="1"/>
          </p:cNvSpPr>
          <p:nvPr>
            <p:ph idx="1"/>
          </p:nvPr>
        </p:nvSpPr>
        <p:spPr/>
        <p:txBody>
          <a:bodyPr/>
          <a:lstStyle/>
          <a:p>
            <a:r>
              <a:rPr lang="en-US" dirty="0"/>
              <a:t>Salts (EDTA, </a:t>
            </a:r>
            <a:r>
              <a:rPr lang="en-US" dirty="0" err="1"/>
              <a:t>NaCl</a:t>
            </a:r>
            <a:r>
              <a:rPr lang="en-US" dirty="0"/>
              <a:t>, </a:t>
            </a:r>
            <a:r>
              <a:rPr lang="en-US" dirty="0" err="1"/>
              <a:t>NaOAc</a:t>
            </a:r>
            <a:r>
              <a:rPr lang="en-US" dirty="0"/>
              <a:t>)</a:t>
            </a:r>
          </a:p>
          <a:p>
            <a:pPr lvl="1"/>
            <a:r>
              <a:rPr lang="en-US" dirty="0"/>
              <a:t>Do </a:t>
            </a:r>
            <a:r>
              <a:rPr lang="en-US" b="1" dirty="0"/>
              <a:t>NOT</a:t>
            </a:r>
            <a:r>
              <a:rPr lang="en-US" dirty="0"/>
              <a:t> submit your sample in TE buffer because EDTA chelates the magnesium required by the DNA Polymerase.</a:t>
            </a:r>
          </a:p>
          <a:p>
            <a:pPr lvl="1"/>
            <a:r>
              <a:rPr lang="en-US" dirty="0"/>
              <a:t>High levels of salts may also cause current instabilities which damage the capillary array.</a:t>
            </a:r>
          </a:p>
          <a:p>
            <a:r>
              <a:rPr lang="en-US" dirty="0"/>
              <a:t>Proteins, detergents (SDS, Triton X), organic chemicals (ethanol, chloroform, phenol), RNA </a:t>
            </a:r>
          </a:p>
          <a:p>
            <a:endParaRPr lang="en-US" dirty="0"/>
          </a:p>
          <a:p>
            <a:endParaRPr lang="en-US" dirty="0"/>
          </a:p>
          <a:p>
            <a:r>
              <a:rPr lang="en-US" dirty="0"/>
              <a:t>Note: Submit samples in water.</a:t>
            </a:r>
          </a:p>
          <a:p>
            <a:endParaRPr lang="en-US" dirty="0"/>
          </a:p>
        </p:txBody>
      </p:sp>
    </p:spTree>
    <p:extLst>
      <p:ext uri="{BB962C8B-B14F-4D97-AF65-F5344CB8AC3E}">
        <p14:creationId xmlns:p14="http://schemas.microsoft.com/office/powerpoint/2010/main" val="28975184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576</TotalTime>
  <Words>1765</Words>
  <Application>Microsoft Office PowerPoint</Application>
  <PresentationFormat>Widescreen</PresentationFormat>
  <Paragraphs>170</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Calibri Light</vt:lpstr>
      <vt:lpstr>Office Theme</vt:lpstr>
      <vt:lpstr>Sanger Sequencing Troubleshooting</vt:lpstr>
      <vt:lpstr>Good Sequencing Data</vt:lpstr>
      <vt:lpstr>Beginning of the sequence</vt:lpstr>
      <vt:lpstr>Middle of the sequence</vt:lpstr>
      <vt:lpstr>End of the sequence</vt:lpstr>
      <vt:lpstr>Failed Reaction</vt:lpstr>
      <vt:lpstr>The two most common causes for sequencing failure or poor quality data are:  DNA Purity and Concentration</vt:lpstr>
      <vt:lpstr>DNA Purity and Quality</vt:lpstr>
      <vt:lpstr>Common Contaminants:</vt:lpstr>
      <vt:lpstr>DNA Purity and Quality</vt:lpstr>
      <vt:lpstr>DNA Concentration Both low template concentration and high template concentration cause problems.</vt:lpstr>
      <vt:lpstr>Other Considerations</vt:lpstr>
      <vt:lpstr>“My sample worked fine before but this time it failed.”</vt:lpstr>
      <vt:lpstr>Troubleshooting Sequencing Data</vt:lpstr>
      <vt:lpstr>Dye Blobs</vt:lpstr>
      <vt:lpstr>Causes of Dye Blobs</vt:lpstr>
      <vt:lpstr>Solutions for Dye Blobs</vt:lpstr>
      <vt:lpstr>Spikes</vt:lpstr>
      <vt:lpstr>Spikes</vt:lpstr>
      <vt:lpstr>Homopolymeric Regions</vt:lpstr>
      <vt:lpstr>What Causes Homopolymeric Regions?</vt:lpstr>
      <vt:lpstr>Solutions for Homopolymeric Regions</vt:lpstr>
      <vt:lpstr>Hard Stops (Truncated Sequences)</vt:lpstr>
      <vt:lpstr>Cause of Hard Stops</vt:lpstr>
      <vt:lpstr>Solutions for Hard Stops</vt:lpstr>
      <vt:lpstr>Mixed Peaks</vt:lpstr>
      <vt:lpstr>PowerPoint Presentation</vt:lpstr>
      <vt:lpstr>PowerPoint Presentation</vt:lpstr>
      <vt:lpstr>PowerPoint Presentation</vt:lpstr>
      <vt:lpstr>Primer Dimers</vt:lpstr>
      <vt:lpstr>Primer N-1</vt:lpstr>
      <vt:lpstr>Primer N-1</vt:lpstr>
      <vt:lpstr>When Submitting Samples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Sanger Sequencing</dc:title>
  <dc:creator>Mele, Jennifer</dc:creator>
  <cp:lastModifiedBy>Toland, Amanda</cp:lastModifiedBy>
  <cp:revision>72</cp:revision>
  <dcterms:created xsi:type="dcterms:W3CDTF">2020-04-02T20:33:29Z</dcterms:created>
  <dcterms:modified xsi:type="dcterms:W3CDTF">2023-07-19T18:41:10Z</dcterms:modified>
</cp:coreProperties>
</file>